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4" r:id="rId1"/>
  </p:sldMasterIdLst>
  <p:notesMasterIdLst>
    <p:notesMasterId r:id="rId17"/>
  </p:notesMasterIdLst>
  <p:handoutMasterIdLst>
    <p:handoutMasterId r:id="rId18"/>
  </p:handoutMasterIdLst>
  <p:sldIdLst>
    <p:sldId id="257" r:id="rId2"/>
    <p:sldId id="291" r:id="rId3"/>
    <p:sldId id="306" r:id="rId4"/>
    <p:sldId id="293" r:id="rId5"/>
    <p:sldId id="284" r:id="rId6"/>
    <p:sldId id="296" r:id="rId7"/>
    <p:sldId id="299" r:id="rId8"/>
    <p:sldId id="297" r:id="rId9"/>
    <p:sldId id="288" r:id="rId10"/>
    <p:sldId id="283" r:id="rId11"/>
    <p:sldId id="300" r:id="rId12"/>
    <p:sldId id="301" r:id="rId13"/>
    <p:sldId id="302" r:id="rId14"/>
    <p:sldId id="304" r:id="rId15"/>
    <p:sldId id="25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04" autoAdjust="0"/>
    <p:restoredTop sz="94660"/>
  </p:normalViewPr>
  <p:slideViewPr>
    <p:cSldViewPr snapToGrid="0">
      <p:cViewPr>
        <p:scale>
          <a:sx n="116" d="100"/>
          <a:sy n="116" d="100"/>
        </p:scale>
        <p:origin x="3776" y="17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2024. 3. 24.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2024. 3. 24.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6" y="6195047"/>
            <a:ext cx="3026852" cy="64278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202" y="6215220"/>
            <a:ext cx="1311798" cy="6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208981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1691017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2606858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526039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29" hasCustomPrompt="1"/>
          </p:nvPr>
        </p:nvSpPr>
        <p:spPr>
          <a:xfrm>
            <a:off x="1055593" y="4441880"/>
            <a:ext cx="10071849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1691018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26036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53261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9">
            <a:extLst>
              <a:ext uri="{FF2B5EF4-FFF2-40B4-BE49-F238E27FC236}">
                <a16:creationId xmlns:a16="http://schemas.microsoft.com/office/drawing/2014/main" id="{7B5C337D-B310-4C62-8229-6DD25DC8C899}"/>
              </a:ext>
            </a:extLst>
          </p:cNvPr>
          <p:cNvSpPr/>
          <p:nvPr userDrawn="1"/>
        </p:nvSpPr>
        <p:spPr>
          <a:xfrm>
            <a:off x="1064556" y="4445220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05777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88945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9" r:id="rId3"/>
    <p:sldLayoutId id="2147483670" r:id="rId4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NUL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9F9506-9EB3-1147-8806-F4FEE97D82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4400" dirty="0"/>
              <a:t>ARMv8</a:t>
            </a:r>
            <a:r>
              <a:rPr kumimoji="1" lang="ko-KR" altLang="en-US" sz="4400" dirty="0"/>
              <a:t> 상에서</a:t>
            </a:r>
            <a:r>
              <a:rPr kumimoji="1" lang="en-US" altLang="ko-KR" sz="4400" dirty="0"/>
              <a:t> HAETAE v1.0</a:t>
            </a:r>
            <a:r>
              <a:rPr kumimoji="1" lang="ko-KR" altLang="en-US" sz="4400" dirty="0"/>
              <a:t> 구현 </a:t>
            </a:r>
            <a:endParaRPr kumimoji="1" lang="ko-Kore-KR" altLang="en-US" sz="4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976B76-57E6-744E-80BD-56E31CBB47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" altLang="ko-KR" b="1" dirty="0"/>
              <a:t>https://</a:t>
            </a:r>
            <a:r>
              <a:rPr kumimoji="1" lang="en" altLang="ko-KR" b="1" dirty="0" err="1"/>
              <a:t>youtu.be</a:t>
            </a:r>
            <a:r>
              <a:rPr kumimoji="1" lang="en" altLang="ko-KR" b="1" dirty="0"/>
              <a:t>/oMxPzOmG9BA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90425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2" y="1096073"/>
            <a:ext cx="11369675" cy="550489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성능 측정 환경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ARMv8 </a:t>
            </a:r>
            <a:r>
              <a:rPr lang="ko-KR" altLang="en-US" dirty="0"/>
              <a:t>아키텍처를 사용하는 </a:t>
            </a:r>
            <a:r>
              <a:rPr lang="en-US" altLang="ko-KR" dirty="0"/>
              <a:t>Apple M1chip</a:t>
            </a:r>
            <a:r>
              <a:rPr lang="ko-KR" altLang="en-US" dirty="0"/>
              <a:t>이 탑재된 </a:t>
            </a:r>
            <a:r>
              <a:rPr lang="en-US" altLang="ko-KR" dirty="0"/>
              <a:t>MacBook Pro 13(2020)</a:t>
            </a:r>
            <a:r>
              <a:rPr lang="ko-KR" altLang="en-US" dirty="0"/>
              <a:t>에서 </a:t>
            </a:r>
            <a:r>
              <a:rPr lang="en-US" altLang="ko-KR" dirty="0"/>
              <a:t>  </a:t>
            </a:r>
            <a:r>
              <a:rPr lang="ko-KR" altLang="en-US" dirty="0"/>
              <a:t>성능 측정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반복횟수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10,000</a:t>
            </a:r>
          </a:p>
          <a:p>
            <a:pPr lvl="1">
              <a:lnSpc>
                <a:spcPct val="150000"/>
              </a:lnSpc>
            </a:pPr>
            <a:r>
              <a:rPr lang="ko-KR" altLang="en-US" dirty="0"/>
              <a:t>최적화 옵션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-O3</a:t>
            </a:r>
            <a:r>
              <a:rPr lang="ko-KR" altLang="en-US" dirty="0"/>
              <a:t> </a:t>
            </a:r>
            <a:r>
              <a:rPr lang="en-US" altLang="ko-KR" dirty="0"/>
              <a:t>Level(i.e. fastest)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알고리즘별 성능 비교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키 생성</a:t>
            </a:r>
            <a:r>
              <a:rPr lang="en-US" altLang="ko-KR" dirty="0"/>
              <a:t>,</a:t>
            </a:r>
            <a:r>
              <a:rPr lang="ko-KR" altLang="en-US" dirty="0"/>
              <a:t> 서명 생성</a:t>
            </a:r>
            <a:r>
              <a:rPr lang="en-US" altLang="ko-KR" dirty="0"/>
              <a:t>,</a:t>
            </a:r>
            <a:r>
              <a:rPr lang="ko-KR" altLang="en-US" dirty="0"/>
              <a:t> 검증 알고리즘에 적용한 결과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</a:rPr>
              <a:t>키 생성 알고리즘의 경우</a:t>
            </a:r>
            <a:r>
              <a:rPr lang="en-US" altLang="ko-KR" b="1" dirty="0">
                <a:solidFill>
                  <a:srgbClr val="FF0000"/>
                </a:solidFill>
              </a:rPr>
              <a:t>,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1.00</a:t>
            </a:r>
            <a:r>
              <a:rPr lang="ko-KR" altLang="en-US" b="1" dirty="0">
                <a:solidFill>
                  <a:srgbClr val="FF0000"/>
                </a:solidFill>
              </a:rPr>
              <a:t>배 성능 향상</a:t>
            </a:r>
            <a:endParaRPr lang="en-US" altLang="ko-KR" b="1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</a:rPr>
              <a:t>서명 생성 알고리즘의 경우</a:t>
            </a:r>
            <a:r>
              <a:rPr lang="en-US" altLang="ko-KR" b="1" dirty="0">
                <a:solidFill>
                  <a:srgbClr val="FF0000"/>
                </a:solidFill>
              </a:rPr>
              <a:t>,</a:t>
            </a:r>
            <a:r>
              <a:rPr lang="ko-KR" altLang="en-US" b="1" dirty="0">
                <a:solidFill>
                  <a:srgbClr val="FF0000"/>
                </a:solidFill>
              </a:rPr>
              <a:t>  </a:t>
            </a:r>
            <a:r>
              <a:rPr lang="en-US" altLang="ko-KR" b="1" dirty="0">
                <a:solidFill>
                  <a:srgbClr val="FF0000"/>
                </a:solidFill>
              </a:rPr>
              <a:t>1.50</a:t>
            </a:r>
            <a:r>
              <a:rPr lang="ko-KR" altLang="en-US" b="1" dirty="0">
                <a:solidFill>
                  <a:srgbClr val="FF0000"/>
                </a:solidFill>
              </a:rPr>
              <a:t>배 성능 향상</a:t>
            </a:r>
            <a:endParaRPr lang="en-US" altLang="ko-KR" b="1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</a:rPr>
              <a:t>서명 검증 알고리즘의 경우</a:t>
            </a:r>
            <a:r>
              <a:rPr lang="en-US" altLang="ko-KR" b="1" dirty="0">
                <a:solidFill>
                  <a:srgbClr val="FF0000"/>
                </a:solidFill>
              </a:rPr>
              <a:t>,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1.22</a:t>
            </a:r>
            <a:r>
              <a:rPr lang="ko-KR" altLang="en-US" b="1" dirty="0">
                <a:solidFill>
                  <a:srgbClr val="FF0000"/>
                </a:solidFill>
              </a:rPr>
              <a:t>배 성능 향상</a:t>
            </a:r>
            <a:endParaRPr lang="en-US" altLang="ko-KR" b="1" dirty="0">
              <a:solidFill>
                <a:srgbClr val="FF0000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성능평가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607192-5C50-F23E-28B2-17FC78AF7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181" y="2148247"/>
            <a:ext cx="1700899" cy="1613771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B9AB9546-0746-2FA5-AD1F-A43768B7C55F}"/>
              </a:ext>
            </a:extLst>
          </p:cNvPr>
          <p:cNvGrpSpPr/>
          <p:nvPr/>
        </p:nvGrpSpPr>
        <p:grpSpPr>
          <a:xfrm>
            <a:off x="7893880" y="3857762"/>
            <a:ext cx="3886200" cy="2743200"/>
            <a:chOff x="7893880" y="3059130"/>
            <a:chExt cx="3886200" cy="274320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8303904-42B6-5157-2A7F-69A0342B95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93880" y="3059130"/>
              <a:ext cx="3886200" cy="2743200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54F5377-84CC-628B-6D74-07CFAEEEF139}"/>
                </a:ext>
              </a:extLst>
            </p:cNvPr>
            <p:cNvSpPr/>
            <p:nvPr/>
          </p:nvSpPr>
          <p:spPr>
            <a:xfrm>
              <a:off x="7893880" y="4387066"/>
              <a:ext cx="3886200" cy="77056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1242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진행 계획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2" y="969910"/>
            <a:ext cx="11369675" cy="57054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현재</a:t>
            </a:r>
            <a:r>
              <a:rPr lang="en-US" altLang="ko-KR" sz="1600" dirty="0">
                <a:latin typeface="+mn-ea"/>
              </a:rPr>
              <a:t>)2023</a:t>
            </a:r>
            <a:r>
              <a:rPr lang="ko-KR" altLang="en-US" sz="1600" dirty="0">
                <a:latin typeface="+mn-ea"/>
              </a:rPr>
              <a:t> 정보보호학회 충청지부 발표 결과</a:t>
            </a:r>
            <a:endParaRPr lang="en-US" altLang="ko-KR" sz="16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+mn-ea"/>
              </a:rPr>
              <a:t>1</a:t>
            </a:r>
            <a:r>
              <a:rPr lang="ko-KR" altLang="en-US" sz="1400" dirty="0">
                <a:latin typeface="+mn-ea"/>
              </a:rPr>
              <a:t>라운드 제출된 </a:t>
            </a:r>
            <a:r>
              <a:rPr lang="en-US" altLang="ko-KR" sz="1400" dirty="0">
                <a:latin typeface="+mn-ea"/>
              </a:rPr>
              <a:t>HAETAE</a:t>
            </a:r>
            <a:r>
              <a:rPr lang="ko-KR" altLang="en-US" sz="1400" dirty="0">
                <a:latin typeface="+mn-ea"/>
              </a:rPr>
              <a:t>에 대한 구현</a:t>
            </a:r>
            <a:endParaRPr lang="en-US" altLang="ko-KR" sz="14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+mn-ea"/>
              </a:rPr>
              <a:t>NEON </a:t>
            </a:r>
            <a:r>
              <a:rPr lang="ko-KR" altLang="en-US" sz="1400" dirty="0">
                <a:latin typeface="+mn-ea"/>
              </a:rPr>
              <a:t>명령어가 아닌 </a:t>
            </a:r>
            <a:r>
              <a:rPr lang="en-US" altLang="ko-KR" sz="1400" dirty="0">
                <a:latin typeface="+mn-ea"/>
              </a:rPr>
              <a:t>ARM </a:t>
            </a:r>
            <a:r>
              <a:rPr lang="ko-KR" altLang="en-US" sz="1400" dirty="0">
                <a:latin typeface="+mn-ea"/>
              </a:rPr>
              <a:t>명령어 사용</a:t>
            </a:r>
            <a:endParaRPr lang="en-US" altLang="ko-KR" sz="14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 err="1">
                <a:latin typeface="+mn-ea"/>
              </a:rPr>
              <a:t>Ramdombyes.h</a:t>
            </a:r>
            <a:r>
              <a:rPr lang="ko-KR" altLang="en-US" sz="1400" dirty="0">
                <a:latin typeface="+mn-ea"/>
              </a:rPr>
              <a:t>도 이전 </a:t>
            </a:r>
            <a:r>
              <a:rPr lang="en-US" altLang="ko-KR" sz="1400" dirty="0" err="1">
                <a:latin typeface="+mn-ea"/>
              </a:rPr>
              <a:t>pqclean</a:t>
            </a:r>
            <a:r>
              <a:rPr lang="ko-KR" altLang="en-US" sz="1400" dirty="0">
                <a:latin typeface="+mn-ea"/>
              </a:rPr>
              <a:t> 코드 사용하기 때문에 </a:t>
            </a:r>
            <a:r>
              <a:rPr lang="en-US" altLang="ko-KR" sz="1400" dirty="0" err="1">
                <a:latin typeface="+mn-ea"/>
              </a:rPr>
              <a:t>aes</a:t>
            </a:r>
            <a:r>
              <a:rPr lang="ko-KR" altLang="en-US" sz="1400" dirty="0">
                <a:latin typeface="+mn-ea"/>
              </a:rPr>
              <a:t> 가속기 사용</a:t>
            </a:r>
            <a:endParaRPr lang="en-US" altLang="ko-KR" sz="1400" dirty="0">
              <a:latin typeface="+mn-ea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+mn-ea"/>
              </a:rPr>
              <a:t>진행 계획</a:t>
            </a:r>
            <a:endParaRPr lang="en-US" altLang="ko-KR" sz="16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 err="1">
                <a:latin typeface="+mn-ea"/>
              </a:rPr>
              <a:t>Arm_neon.h</a:t>
            </a:r>
            <a:r>
              <a:rPr lang="ko-KR" altLang="en-US" sz="1400" dirty="0">
                <a:latin typeface="+mn-ea"/>
              </a:rPr>
              <a:t>에서 제공하는 </a:t>
            </a:r>
            <a:r>
              <a:rPr lang="en-US" altLang="ko-KR" sz="1400" dirty="0" err="1">
                <a:latin typeface="+mn-ea"/>
              </a:rPr>
              <a:t>Apple_neon</a:t>
            </a:r>
            <a:r>
              <a:rPr lang="ko-KR" altLang="en-US" sz="1400" dirty="0">
                <a:latin typeface="+mn-ea"/>
              </a:rPr>
              <a:t> 명령어 분석 중</a:t>
            </a:r>
            <a:endParaRPr lang="en-US" altLang="ko-KR" sz="14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+mn-ea"/>
              </a:rPr>
              <a:t>2</a:t>
            </a:r>
            <a:r>
              <a:rPr lang="ko-KR" altLang="en-US" sz="1400" dirty="0">
                <a:latin typeface="+mn-ea"/>
              </a:rPr>
              <a:t>라운드 제출된 </a:t>
            </a:r>
            <a:r>
              <a:rPr lang="en-US" altLang="ko-KR" sz="1400" dirty="0">
                <a:latin typeface="+mn-ea"/>
              </a:rPr>
              <a:t>update</a:t>
            </a:r>
            <a:r>
              <a:rPr lang="ko-KR" altLang="en-US" sz="1400" dirty="0">
                <a:latin typeface="+mn-ea"/>
              </a:rPr>
              <a:t>된 </a:t>
            </a:r>
            <a:r>
              <a:rPr lang="en-US" altLang="ko-KR" sz="1400" dirty="0">
                <a:latin typeface="+mn-ea"/>
              </a:rPr>
              <a:t>HAETAE</a:t>
            </a:r>
            <a:r>
              <a:rPr lang="ko-KR" altLang="en-US" sz="1400" dirty="0">
                <a:latin typeface="+mn-ea"/>
              </a:rPr>
              <a:t>에 대한 구현</a:t>
            </a:r>
            <a:endParaRPr lang="en-US" altLang="ko-KR" sz="14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+mn-ea"/>
              </a:rPr>
              <a:t>NEON </a:t>
            </a:r>
            <a:r>
              <a:rPr lang="ko-KR" altLang="en-US" sz="1400" dirty="0">
                <a:latin typeface="+mn-ea"/>
              </a:rPr>
              <a:t>명령어로 병렬 구현</a:t>
            </a:r>
            <a:endParaRPr lang="en-US" altLang="ko-KR" sz="14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sz="1400" dirty="0">
                <a:latin typeface="+mn-ea"/>
              </a:rPr>
              <a:t>최근 </a:t>
            </a:r>
            <a:r>
              <a:rPr lang="en-US" altLang="ko-KR" sz="1400" dirty="0" err="1">
                <a:latin typeface="+mn-ea"/>
              </a:rPr>
              <a:t>pqclean</a:t>
            </a:r>
            <a:r>
              <a:rPr lang="ko-KR" altLang="en-US" sz="1400" dirty="0">
                <a:latin typeface="+mn-ea"/>
              </a:rPr>
              <a:t>에 </a:t>
            </a:r>
            <a:r>
              <a:rPr lang="ko-KR" altLang="en-US" sz="1400" dirty="0" err="1">
                <a:latin typeface="+mn-ea"/>
              </a:rPr>
              <a:t>업로드된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Keccak2x </a:t>
            </a:r>
            <a:r>
              <a:rPr lang="ko-KR" altLang="en-US" sz="1400" dirty="0">
                <a:latin typeface="+mn-ea"/>
              </a:rPr>
              <a:t>포팅</a:t>
            </a:r>
            <a:endParaRPr lang="en-US" altLang="ko-KR" sz="14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 err="1">
                <a:latin typeface="+mn-ea"/>
              </a:rPr>
              <a:t>pqclean</a:t>
            </a:r>
            <a:r>
              <a:rPr lang="ko-KR" altLang="en-US" sz="1400" dirty="0">
                <a:latin typeface="+mn-ea"/>
              </a:rPr>
              <a:t>의 </a:t>
            </a:r>
            <a:r>
              <a:rPr lang="en-US" altLang="ko-KR" sz="1400" dirty="0" err="1">
                <a:latin typeface="+mn-ea"/>
              </a:rPr>
              <a:t>Ramdombyes</a:t>
            </a:r>
            <a:r>
              <a:rPr lang="ko-KR" altLang="en-US" sz="1400" dirty="0">
                <a:latin typeface="+mn-ea"/>
              </a:rPr>
              <a:t>의 경우</a:t>
            </a:r>
            <a:r>
              <a:rPr lang="en-US" altLang="ko-KR" sz="1400" dirty="0">
                <a:latin typeface="+mn-ea"/>
              </a:rPr>
              <a:t> </a:t>
            </a:r>
            <a:r>
              <a:rPr lang="en-US" altLang="ko-KR" sz="1400" dirty="0" err="1">
                <a:latin typeface="+mn-ea"/>
              </a:rPr>
              <a:t>aes</a:t>
            </a:r>
            <a:r>
              <a:rPr lang="ko-KR" altLang="en-US" sz="1400" dirty="0">
                <a:latin typeface="+mn-ea"/>
              </a:rPr>
              <a:t> 가속기 </a:t>
            </a:r>
            <a:r>
              <a:rPr lang="en-US" altLang="ko-KR" sz="1400" dirty="0">
                <a:latin typeface="+mn-ea"/>
              </a:rPr>
              <a:t>X</a:t>
            </a: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344665-8550-45C9-728F-6229CE3FB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4924" y="2361975"/>
            <a:ext cx="3105611" cy="390935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A23AC6B-2DB8-FE6A-0E75-F95C3A755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035" y="2524415"/>
            <a:ext cx="2604886" cy="374691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6E5B379-73FA-4258-219F-E94E49D3A9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82" y="5431053"/>
            <a:ext cx="5669780" cy="1050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6822A2-4639-C253-1C08-34C7E973F65D}"/>
              </a:ext>
            </a:extLst>
          </p:cNvPr>
          <p:cNvSpPr txBox="1"/>
          <p:nvPr/>
        </p:nvSpPr>
        <p:spPr>
          <a:xfrm>
            <a:off x="954910" y="6465587"/>
            <a:ext cx="9751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https</a:t>
            </a:r>
            <a:r>
              <a:rPr lang="ko-KR" altLang="en-US" dirty="0"/>
              <a:t>://</a:t>
            </a:r>
            <a:r>
              <a:rPr lang="ko-KR" altLang="en-US" dirty="0" err="1"/>
              <a:t>github.com</a:t>
            </a:r>
            <a:r>
              <a:rPr lang="ko-KR" altLang="en-US" dirty="0"/>
              <a:t>/</a:t>
            </a:r>
            <a:r>
              <a:rPr lang="ko-KR" altLang="en-US" dirty="0" err="1"/>
              <a:t>PQClean</a:t>
            </a:r>
            <a:r>
              <a:rPr lang="ko-KR" altLang="en-US" dirty="0"/>
              <a:t>/</a:t>
            </a:r>
            <a:r>
              <a:rPr lang="ko-KR" altLang="en-US" dirty="0" err="1"/>
              <a:t>PQClean</a:t>
            </a:r>
            <a:r>
              <a:rPr lang="ko-KR" altLang="en-US" dirty="0"/>
              <a:t>/</a:t>
            </a:r>
            <a:r>
              <a:rPr lang="ko-KR" altLang="en-US" dirty="0" err="1"/>
              <a:t>blob</a:t>
            </a:r>
            <a:r>
              <a:rPr lang="ko-KR" altLang="en-US" dirty="0"/>
              <a:t>/</a:t>
            </a:r>
            <a:r>
              <a:rPr lang="ko-KR" altLang="en-US" dirty="0" err="1"/>
              <a:t>master</a:t>
            </a:r>
            <a:r>
              <a:rPr lang="ko-KR" altLang="en-US" dirty="0"/>
              <a:t>/</a:t>
            </a:r>
            <a:r>
              <a:rPr lang="ko-KR" altLang="en-US" dirty="0" err="1"/>
              <a:t>common</a:t>
            </a:r>
            <a:r>
              <a:rPr lang="ko-KR" altLang="en-US" dirty="0"/>
              <a:t>/</a:t>
            </a:r>
            <a:r>
              <a:rPr lang="ko-KR" altLang="en-US" dirty="0" err="1"/>
              <a:t>randombytes.c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1889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64D6D9-4EA8-086E-F190-A00ADA9A6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성능 측정 문제</a:t>
            </a:r>
            <a:r>
              <a:rPr kumimoji="1" lang="en-US" altLang="ko-KR" dirty="0"/>
              <a:t>...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C0056A-376F-605E-1B09-2D86E67A81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EFA1E0D-EFCF-B078-82F8-081F60D733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8069710"/>
              </p:ext>
            </p:extLst>
          </p:nvPr>
        </p:nvGraphicFramePr>
        <p:xfrm>
          <a:off x="411162" y="3681412"/>
          <a:ext cx="5533200" cy="198521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85947">
                  <a:extLst>
                    <a:ext uri="{9D8B030D-6E8A-4147-A177-3AD203B41FA5}">
                      <a16:colId xmlns:a16="http://schemas.microsoft.com/office/drawing/2014/main" val="1505277819"/>
                    </a:ext>
                  </a:extLst>
                </a:gridCol>
                <a:gridCol w="1136229">
                  <a:extLst>
                    <a:ext uri="{9D8B030D-6E8A-4147-A177-3AD203B41FA5}">
                      <a16:colId xmlns:a16="http://schemas.microsoft.com/office/drawing/2014/main" val="3863003215"/>
                    </a:ext>
                  </a:extLst>
                </a:gridCol>
                <a:gridCol w="1301898">
                  <a:extLst>
                    <a:ext uri="{9D8B030D-6E8A-4147-A177-3AD203B41FA5}">
                      <a16:colId xmlns:a16="http://schemas.microsoft.com/office/drawing/2014/main" val="701228944"/>
                    </a:ext>
                  </a:extLst>
                </a:gridCol>
                <a:gridCol w="1109126">
                  <a:extLst>
                    <a:ext uri="{9D8B030D-6E8A-4147-A177-3AD203B41FA5}">
                      <a16:colId xmlns:a16="http://schemas.microsoft.com/office/drawing/2014/main" val="4093372803"/>
                    </a:ext>
                  </a:extLst>
                </a:gridCol>
              </a:tblGrid>
              <a:tr h="3162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HAETAE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v1.0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Keygen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Sign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Verify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5542437"/>
                  </a:ext>
                </a:extLst>
              </a:tr>
              <a:tr h="3162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Ref-c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2,898 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12,400 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411 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854969"/>
                  </a:ext>
                </a:extLst>
              </a:tr>
              <a:tr h="372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Ref-c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(update </a:t>
                      </a:r>
                      <a:r>
                        <a:rPr lang="en-US" altLang="ko-KR" sz="1400" dirty="0" err="1"/>
                        <a:t>randombyte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2,927 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8,826 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411 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0892184"/>
                  </a:ext>
                </a:extLst>
              </a:tr>
              <a:tr h="3162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asm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3,015 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9,991 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349 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4620125"/>
                  </a:ext>
                </a:extLst>
              </a:tr>
              <a:tr h="372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asm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(update </a:t>
                      </a:r>
                      <a:r>
                        <a:rPr lang="en-US" altLang="ko-KR" sz="1400" dirty="0" err="1"/>
                        <a:t>randombyte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2,968 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6,083 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345 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3511828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5EAECD45-789C-ADBA-EDF3-BE6F31B5B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613" y="3873971"/>
            <a:ext cx="4331734" cy="233632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8E5068D-4979-4174-5EF3-A42AE0F18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0744" y="531111"/>
            <a:ext cx="4235864" cy="2154538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329925-ABE8-4EB3-D054-528D283E7DAE}"/>
              </a:ext>
            </a:extLst>
          </p:cNvPr>
          <p:cNvSpPr/>
          <p:nvPr/>
        </p:nvSpPr>
        <p:spPr>
          <a:xfrm>
            <a:off x="7280744" y="2776956"/>
            <a:ext cx="4331733" cy="9144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rgbClr val="FF0000"/>
                </a:solidFill>
              </a:rPr>
              <a:t>HAETAE 2.0(</a:t>
            </a:r>
            <a:r>
              <a:rPr kumimoji="1" lang="ko-KR" altLang="en-US" sz="1600" dirty="0">
                <a:solidFill>
                  <a:srgbClr val="FF0000"/>
                </a:solidFill>
              </a:rPr>
              <a:t>레퍼런스</a:t>
            </a:r>
            <a:r>
              <a:rPr kumimoji="1" lang="en-US" altLang="ko-KR" sz="1600" dirty="0">
                <a:solidFill>
                  <a:srgbClr val="FF0000"/>
                </a:solidFill>
              </a:rPr>
              <a:t>)</a:t>
            </a:r>
            <a:r>
              <a:rPr kumimoji="1" lang="ko-KR" altLang="en-US" sz="1600" dirty="0">
                <a:solidFill>
                  <a:srgbClr val="FF0000"/>
                </a:solidFill>
              </a:rPr>
              <a:t>의 경우</a:t>
            </a:r>
            <a:endParaRPr kumimoji="1" lang="en-US" altLang="ko-KR" sz="1600" dirty="0">
              <a:solidFill>
                <a:srgbClr val="FF0000"/>
              </a:solidFill>
            </a:endParaRPr>
          </a:p>
          <a:p>
            <a:pPr algn="ctr"/>
            <a:r>
              <a:rPr kumimoji="1" lang="en-US" altLang="ko-KR" sz="1600" dirty="0">
                <a:solidFill>
                  <a:srgbClr val="FF0000"/>
                </a:solidFill>
              </a:rPr>
              <a:t>Sign</a:t>
            </a:r>
            <a:r>
              <a:rPr kumimoji="1" lang="ko-KR" altLang="en-US" sz="1600" dirty="0">
                <a:solidFill>
                  <a:srgbClr val="FF0000"/>
                </a:solidFill>
              </a:rPr>
              <a:t>의 성능이 </a:t>
            </a:r>
            <a:r>
              <a:rPr kumimoji="1" lang="ko-KR" altLang="en-US" sz="1600" dirty="0" err="1">
                <a:solidFill>
                  <a:srgbClr val="FF0000"/>
                </a:solidFill>
              </a:rPr>
              <a:t>측정할때마다</a:t>
            </a:r>
            <a:r>
              <a:rPr kumimoji="1" lang="ko-KR" altLang="en-US" sz="1600" dirty="0">
                <a:solidFill>
                  <a:srgbClr val="FF0000"/>
                </a:solidFill>
              </a:rPr>
              <a:t> 이상하게 튐</a:t>
            </a:r>
            <a:endParaRPr kumimoji="1" lang="en-US" altLang="ko-KR" sz="1600" dirty="0">
              <a:solidFill>
                <a:srgbClr val="FF0000"/>
              </a:solidFill>
            </a:endParaRPr>
          </a:p>
          <a:p>
            <a:pPr algn="ctr"/>
            <a:r>
              <a:rPr kumimoji="1" lang="en-US" altLang="ko-KR" sz="1600" dirty="0">
                <a:solidFill>
                  <a:srgbClr val="FF0000"/>
                </a:solidFill>
              </a:rPr>
              <a:t>(update </a:t>
            </a:r>
            <a:r>
              <a:rPr kumimoji="1" lang="en-US" altLang="ko-KR" sz="1600" dirty="0" err="1">
                <a:solidFill>
                  <a:srgbClr val="FF0000"/>
                </a:solidFill>
              </a:rPr>
              <a:t>randombyte</a:t>
            </a:r>
            <a:r>
              <a:rPr kumimoji="1" lang="ko-KR" altLang="en-US" sz="1600" dirty="0">
                <a:solidFill>
                  <a:srgbClr val="FF0000"/>
                </a:solidFill>
              </a:rPr>
              <a:t> 사용</a:t>
            </a:r>
            <a:r>
              <a:rPr kumimoji="1" lang="en-US" altLang="ko-KR" sz="1600" dirty="0">
                <a:solidFill>
                  <a:srgbClr val="FF0000"/>
                </a:solidFill>
              </a:rPr>
              <a:t>)</a:t>
            </a:r>
          </a:p>
          <a:p>
            <a:pPr algn="ctr"/>
            <a:r>
              <a:rPr kumimoji="1" lang="en-US" altLang="ko-KR" sz="1600" dirty="0">
                <a:solidFill>
                  <a:srgbClr val="FF0000"/>
                </a:solidFill>
              </a:rPr>
              <a:t>pqm4 </a:t>
            </a:r>
            <a:r>
              <a:rPr kumimoji="1" lang="ko-KR" altLang="en-US" sz="1600" dirty="0">
                <a:solidFill>
                  <a:srgbClr val="FF0000"/>
                </a:solidFill>
              </a:rPr>
              <a:t>에서 공개한 </a:t>
            </a:r>
            <a:r>
              <a:rPr kumimoji="1" lang="en-US" altLang="ko-KR" sz="1600" dirty="0">
                <a:solidFill>
                  <a:srgbClr val="FF0000"/>
                </a:solidFill>
              </a:rPr>
              <a:t>HAETAE</a:t>
            </a:r>
            <a:r>
              <a:rPr kumimoji="1" lang="ko-KR" altLang="en-US" sz="1600" dirty="0">
                <a:solidFill>
                  <a:srgbClr val="FF0000"/>
                </a:solidFill>
              </a:rPr>
              <a:t> </a:t>
            </a:r>
            <a:r>
              <a:rPr kumimoji="1" lang="ko-KR" altLang="en-US" sz="1600" dirty="0" err="1">
                <a:solidFill>
                  <a:srgbClr val="FF0000"/>
                </a:solidFill>
              </a:rPr>
              <a:t>콛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8690F4B-0E04-FCFF-1E21-45AE0CCEAD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453" y="1152525"/>
            <a:ext cx="61341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563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64D6D9-4EA8-086E-F190-A00ADA9A6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성능 측정 문제</a:t>
            </a:r>
            <a:r>
              <a:rPr kumimoji="1" lang="en-US" altLang="ko-KR" dirty="0"/>
              <a:t>...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C0056A-376F-605E-1B09-2D86E67A81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EFA1E0D-EFCF-B078-82F8-081F60D733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6113678"/>
              </p:ext>
            </p:extLst>
          </p:nvPr>
        </p:nvGraphicFramePr>
        <p:xfrm>
          <a:off x="411920" y="3028037"/>
          <a:ext cx="5533200" cy="13526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85947">
                  <a:extLst>
                    <a:ext uri="{9D8B030D-6E8A-4147-A177-3AD203B41FA5}">
                      <a16:colId xmlns:a16="http://schemas.microsoft.com/office/drawing/2014/main" val="1505277819"/>
                    </a:ext>
                  </a:extLst>
                </a:gridCol>
                <a:gridCol w="1136229">
                  <a:extLst>
                    <a:ext uri="{9D8B030D-6E8A-4147-A177-3AD203B41FA5}">
                      <a16:colId xmlns:a16="http://schemas.microsoft.com/office/drawing/2014/main" val="3863003215"/>
                    </a:ext>
                  </a:extLst>
                </a:gridCol>
                <a:gridCol w="1301898">
                  <a:extLst>
                    <a:ext uri="{9D8B030D-6E8A-4147-A177-3AD203B41FA5}">
                      <a16:colId xmlns:a16="http://schemas.microsoft.com/office/drawing/2014/main" val="701228944"/>
                    </a:ext>
                  </a:extLst>
                </a:gridCol>
                <a:gridCol w="1109126">
                  <a:extLst>
                    <a:ext uri="{9D8B030D-6E8A-4147-A177-3AD203B41FA5}">
                      <a16:colId xmlns:a16="http://schemas.microsoft.com/office/drawing/2014/main" val="4093372803"/>
                    </a:ext>
                  </a:extLst>
                </a:gridCol>
              </a:tblGrid>
              <a:tr h="3162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HEATAE 1.0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Keygen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Sign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Verify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5542437"/>
                  </a:ext>
                </a:extLst>
              </a:tr>
              <a:tr h="372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Ref-c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(update </a:t>
                      </a:r>
                      <a:r>
                        <a:rPr lang="en-US" altLang="ko-KR" sz="1400" dirty="0" err="1"/>
                        <a:t>randombyte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287,168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850,656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46,427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0892184"/>
                  </a:ext>
                </a:extLst>
              </a:tr>
              <a:tr h="372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asm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(update </a:t>
                      </a:r>
                      <a:r>
                        <a:rPr lang="en-US" altLang="ko-KR" sz="1400" dirty="0" err="1"/>
                        <a:t>randombyte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297,000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845,293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39.410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3511828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AB3BFC15-CAEB-6368-D9C3-C4D69B0C6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025" y="1213984"/>
            <a:ext cx="4563710" cy="1464771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FD7884F3-8942-8CDA-8F07-92C98B2F8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107880"/>
              </p:ext>
            </p:extLst>
          </p:nvPr>
        </p:nvGraphicFramePr>
        <p:xfrm>
          <a:off x="6246880" y="3005103"/>
          <a:ext cx="5533200" cy="13526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85947">
                  <a:extLst>
                    <a:ext uri="{9D8B030D-6E8A-4147-A177-3AD203B41FA5}">
                      <a16:colId xmlns:a16="http://schemas.microsoft.com/office/drawing/2014/main" val="4072502671"/>
                    </a:ext>
                  </a:extLst>
                </a:gridCol>
                <a:gridCol w="1136229">
                  <a:extLst>
                    <a:ext uri="{9D8B030D-6E8A-4147-A177-3AD203B41FA5}">
                      <a16:colId xmlns:a16="http://schemas.microsoft.com/office/drawing/2014/main" val="2899233030"/>
                    </a:ext>
                  </a:extLst>
                </a:gridCol>
                <a:gridCol w="1301898">
                  <a:extLst>
                    <a:ext uri="{9D8B030D-6E8A-4147-A177-3AD203B41FA5}">
                      <a16:colId xmlns:a16="http://schemas.microsoft.com/office/drawing/2014/main" val="948976765"/>
                    </a:ext>
                  </a:extLst>
                </a:gridCol>
                <a:gridCol w="1109126">
                  <a:extLst>
                    <a:ext uri="{9D8B030D-6E8A-4147-A177-3AD203B41FA5}">
                      <a16:colId xmlns:a16="http://schemas.microsoft.com/office/drawing/2014/main" val="524102476"/>
                    </a:ext>
                  </a:extLst>
                </a:gridCol>
              </a:tblGrid>
              <a:tr h="3162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HEATAE 2.0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Keygen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Sign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Verify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674984"/>
                  </a:ext>
                </a:extLst>
              </a:tr>
              <a:tr h="372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Ref-c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(update </a:t>
                      </a:r>
                      <a:r>
                        <a:rPr lang="en-US" altLang="ko-KR" sz="1400" dirty="0" err="1"/>
                        <a:t>randombyte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293,063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862,740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45,561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8831319"/>
                  </a:ext>
                </a:extLst>
              </a:tr>
              <a:tr h="372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asm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(update </a:t>
                      </a:r>
                      <a:r>
                        <a:rPr lang="en-US" altLang="ko-KR" sz="1400" dirty="0" err="1"/>
                        <a:t>randombyte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294,271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864,177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38,128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4846932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52A49AC5-1DB5-C73B-CF95-8B1E72835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110" y="4729936"/>
            <a:ext cx="4744943" cy="173876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117AAF3-E9E5-7F9D-E468-29DEDC4D1B5E}"/>
              </a:ext>
            </a:extLst>
          </p:cNvPr>
          <p:cNvSpPr/>
          <p:nvPr/>
        </p:nvSpPr>
        <p:spPr>
          <a:xfrm>
            <a:off x="6096000" y="4791185"/>
            <a:ext cx="5123935" cy="128029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dirty="0">
                <a:solidFill>
                  <a:srgbClr val="FF0000"/>
                </a:solidFill>
              </a:rPr>
              <a:t>HAETAE 1.0(ref/</a:t>
            </a:r>
            <a:r>
              <a:rPr kumimoji="1" lang="en-US" altLang="ko-KR" sz="1600" dirty="0" err="1">
                <a:solidFill>
                  <a:srgbClr val="FF0000"/>
                </a:solidFill>
              </a:rPr>
              <a:t>asm</a:t>
            </a:r>
            <a:r>
              <a:rPr kumimoji="1" lang="en-US" altLang="ko-KR" sz="1600" dirty="0">
                <a:solidFill>
                  <a:srgbClr val="FF0000"/>
                </a:solidFill>
              </a:rPr>
              <a:t>)</a:t>
            </a:r>
            <a:r>
              <a:rPr kumimoji="1" lang="ko-KR" altLang="en-US" sz="1600" dirty="0">
                <a:solidFill>
                  <a:srgbClr val="FF0000"/>
                </a:solidFill>
              </a:rPr>
              <a:t>의 경우</a:t>
            </a:r>
            <a:endParaRPr kumimoji="1" lang="en-US" altLang="ko-KR" sz="1600" dirty="0">
              <a:solidFill>
                <a:srgbClr val="FF0000"/>
              </a:solidFill>
            </a:endParaRPr>
          </a:p>
          <a:p>
            <a:pPr algn="ctr"/>
            <a:r>
              <a:rPr kumimoji="1" lang="ko-KR" altLang="en-US" sz="1600" dirty="0">
                <a:solidFill>
                  <a:srgbClr val="FF0000"/>
                </a:solidFill>
              </a:rPr>
              <a:t>성능 </a:t>
            </a:r>
            <a:r>
              <a:rPr kumimoji="1" lang="ko-KR" altLang="en-US" sz="1600" dirty="0" err="1">
                <a:solidFill>
                  <a:srgbClr val="FF0000"/>
                </a:solidFill>
              </a:rPr>
              <a:t>측정이이상하게</a:t>
            </a:r>
            <a:r>
              <a:rPr kumimoji="1" lang="ko-KR" altLang="en-US" sz="1600" dirty="0">
                <a:solidFill>
                  <a:srgbClr val="FF0000"/>
                </a:solidFill>
              </a:rPr>
              <a:t> 튐</a:t>
            </a:r>
            <a:endParaRPr kumimoji="1" lang="en-US" altLang="ko-KR" sz="1600" dirty="0">
              <a:solidFill>
                <a:srgbClr val="FF0000"/>
              </a:solidFill>
            </a:endParaRPr>
          </a:p>
          <a:p>
            <a:pPr algn="ctr"/>
            <a:r>
              <a:rPr kumimoji="1" lang="en-US" altLang="ko-KR" sz="1600" dirty="0">
                <a:solidFill>
                  <a:srgbClr val="FF0000"/>
                </a:solidFill>
              </a:rPr>
              <a:t>(</a:t>
            </a:r>
            <a:r>
              <a:rPr kumimoji="1" lang="ko-KR" altLang="en-US" sz="1600" dirty="0">
                <a:solidFill>
                  <a:srgbClr val="FF0000"/>
                </a:solidFill>
              </a:rPr>
              <a:t>이전 </a:t>
            </a:r>
            <a:r>
              <a:rPr kumimoji="1" lang="en-US" altLang="ko-KR" sz="1600" dirty="0" err="1">
                <a:solidFill>
                  <a:srgbClr val="FF0000"/>
                </a:solidFill>
              </a:rPr>
              <a:t>pqclean</a:t>
            </a:r>
            <a:r>
              <a:rPr kumimoji="1" lang="en-US" altLang="ko-KR" sz="1600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kumimoji="1" lang="en-US" altLang="ko-KR" sz="1600" dirty="0" err="1">
                <a:solidFill>
                  <a:srgbClr val="FF0000"/>
                </a:solidFill>
              </a:rPr>
              <a:t>randombyte</a:t>
            </a:r>
            <a:r>
              <a:rPr kumimoji="1" lang="en-US" altLang="ko-KR" sz="1600" dirty="0">
                <a:solidFill>
                  <a:srgbClr val="FF0000"/>
                </a:solidFill>
              </a:rPr>
              <a:t> </a:t>
            </a:r>
            <a:r>
              <a:rPr kumimoji="1" lang="ko-KR" altLang="en-US" sz="1600" dirty="0">
                <a:solidFill>
                  <a:srgbClr val="FF0000"/>
                </a:solidFill>
              </a:rPr>
              <a:t>사용</a:t>
            </a:r>
            <a:r>
              <a:rPr kumimoji="1" lang="en-US" altLang="ko-KR" sz="1600" dirty="0">
                <a:solidFill>
                  <a:srgbClr val="FF0000"/>
                </a:solidFill>
              </a:rPr>
              <a:t>+ AES </a:t>
            </a:r>
            <a:r>
              <a:rPr kumimoji="1" lang="ko-KR" altLang="en-US" sz="1600" dirty="0">
                <a:solidFill>
                  <a:srgbClr val="FF0000"/>
                </a:solidFill>
              </a:rPr>
              <a:t>가속기 구현 사용</a:t>
            </a:r>
            <a:r>
              <a:rPr kumimoji="1" lang="en-US" altLang="ko-KR" sz="1600" dirty="0">
                <a:solidFill>
                  <a:srgbClr val="FF0000"/>
                </a:solidFill>
              </a:rPr>
              <a:t>)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AFB9C3B-38BC-CEA4-A8F5-39B4B0292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400" y="399415"/>
            <a:ext cx="3331821" cy="200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649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3A58C-D257-C02E-8962-6D7A45A21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성능 측정 문제</a:t>
            </a:r>
            <a:r>
              <a:rPr kumimoji="1" lang="en-US" altLang="ko-KR" dirty="0"/>
              <a:t>...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FCC699-35AD-E383-9D03-90B8A644EF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1C2F37-4CCD-EDF8-023D-042DF34F0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845" y="1484163"/>
            <a:ext cx="5162309" cy="40798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CD4238-FDFF-BFC9-3D51-D7EAF3769D02}"/>
              </a:ext>
            </a:extLst>
          </p:cNvPr>
          <p:cNvSpPr txBox="1"/>
          <p:nvPr/>
        </p:nvSpPr>
        <p:spPr>
          <a:xfrm>
            <a:off x="1847335" y="6392915"/>
            <a:ext cx="84973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https</a:t>
            </a:r>
            <a:r>
              <a:rPr lang="ko-KR" altLang="en-US" dirty="0"/>
              <a:t>://</a:t>
            </a:r>
            <a:r>
              <a:rPr lang="ko-KR" altLang="en-US" dirty="0" err="1"/>
              <a:t>github.com</a:t>
            </a:r>
            <a:r>
              <a:rPr lang="ko-KR" altLang="en-US" dirty="0"/>
              <a:t>/GMUCERG/PQC_NEON/</a:t>
            </a:r>
            <a:r>
              <a:rPr lang="ko-KR" altLang="en-US" dirty="0" err="1"/>
              <a:t>blob</a:t>
            </a:r>
            <a:r>
              <a:rPr lang="ko-KR" altLang="en-US" dirty="0"/>
              <a:t>/</a:t>
            </a:r>
            <a:r>
              <a:rPr lang="ko-KR" altLang="en-US" dirty="0" err="1"/>
              <a:t>main</a:t>
            </a:r>
            <a:r>
              <a:rPr lang="ko-KR" altLang="en-US" dirty="0"/>
              <a:t>/</a:t>
            </a:r>
            <a:r>
              <a:rPr lang="ko-KR" altLang="en-US" dirty="0" err="1"/>
              <a:t>neon</a:t>
            </a:r>
            <a:r>
              <a:rPr lang="ko-KR" altLang="en-US" dirty="0"/>
              <a:t>/</a:t>
            </a:r>
            <a:r>
              <a:rPr lang="ko-KR" altLang="en-US" dirty="0" err="1"/>
              <a:t>kyber</a:t>
            </a:r>
            <a:r>
              <a:rPr lang="ko-KR" altLang="en-US" dirty="0"/>
              <a:t>/m1cycles.c</a:t>
            </a:r>
          </a:p>
        </p:txBody>
      </p:sp>
    </p:spTree>
    <p:extLst>
      <p:ext uri="{BB962C8B-B14F-4D97-AF65-F5344CB8AC3E}">
        <p14:creationId xmlns:p14="http://schemas.microsoft.com/office/powerpoint/2010/main" val="3091737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3134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KpqC</a:t>
            </a:r>
            <a:r>
              <a:rPr lang="ko-KR" altLang="en-US" dirty="0"/>
              <a:t> 공모전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400" dirty="0"/>
              <a:t>2021</a:t>
            </a:r>
            <a:r>
              <a:rPr lang="ko-KR" altLang="en-US" sz="2400" dirty="0"/>
              <a:t>년 말부터 국내 </a:t>
            </a:r>
            <a:r>
              <a:rPr lang="ko-KR" altLang="en-US" sz="2400" dirty="0" err="1"/>
              <a:t>양자내성암호</a:t>
            </a:r>
            <a:r>
              <a:rPr lang="ko-KR" altLang="en-US" sz="2400" dirty="0"/>
              <a:t> 표준 선정을 위한</a:t>
            </a:r>
            <a:endParaRPr lang="en-US" altLang="ko-KR" sz="24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400" dirty="0"/>
              <a:t>   </a:t>
            </a:r>
            <a:r>
              <a:rPr lang="en-US" altLang="ko-KR" sz="2400" dirty="0" err="1"/>
              <a:t>KpqC</a:t>
            </a:r>
            <a:r>
              <a:rPr lang="ko-KR" altLang="en-US" sz="2400" dirty="0"/>
              <a:t> 공모전이 진행 중 </a:t>
            </a:r>
            <a:endParaRPr lang="en-US" altLang="ko-KR" sz="2400" dirty="0"/>
          </a:p>
          <a:p>
            <a:pPr>
              <a:lnSpc>
                <a:spcPct val="100000"/>
              </a:lnSpc>
            </a:pPr>
            <a:r>
              <a:rPr lang="en-US" altLang="ko-KR" sz="2400" dirty="0"/>
              <a:t>2022</a:t>
            </a:r>
            <a:r>
              <a:rPr lang="ko-KR" altLang="en-US" sz="2400" dirty="0"/>
              <a:t>년 </a:t>
            </a:r>
            <a:r>
              <a:rPr lang="en-US" altLang="ko-KR" sz="2400" dirty="0"/>
              <a:t>12</a:t>
            </a:r>
            <a:r>
              <a:rPr lang="ko-KR" altLang="en-US" sz="2400" dirty="0"/>
              <a:t>월 </a:t>
            </a:r>
            <a:r>
              <a:rPr lang="en-US" altLang="ko-KR" sz="2400" dirty="0"/>
              <a:t>1</a:t>
            </a:r>
            <a:r>
              <a:rPr lang="ko-KR" altLang="en-US" sz="2400" dirty="0"/>
              <a:t>라운드</a:t>
            </a:r>
            <a:r>
              <a:rPr lang="en-US" altLang="ko-KR" sz="2400" dirty="0"/>
              <a:t> </a:t>
            </a:r>
            <a:r>
              <a:rPr lang="ko-KR" altLang="en-US" sz="2400" dirty="0"/>
              <a:t>후보 알고리즘 선정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en-US" altLang="ko-KR" sz="2000" dirty="0"/>
              <a:t>7</a:t>
            </a:r>
            <a:r>
              <a:rPr lang="ko-KR" altLang="en-US" sz="2000" dirty="0"/>
              <a:t>개의 공개키와 </a:t>
            </a:r>
            <a:r>
              <a:rPr lang="en-US" altLang="ko-KR" sz="2000" dirty="0"/>
              <a:t>9</a:t>
            </a:r>
            <a:r>
              <a:rPr lang="ko-KR" altLang="en-US" sz="2000" dirty="0"/>
              <a:t>개의 전자서명 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A1F84342-2BEE-B346-37C1-2F4C7D0CD068}"/>
              </a:ext>
            </a:extLst>
          </p:cNvPr>
          <p:cNvGraphicFramePr>
            <a:graphicFrameLocks noGrp="1"/>
          </p:cNvGraphicFramePr>
          <p:nvPr/>
        </p:nvGraphicFramePr>
        <p:xfrm>
          <a:off x="165618" y="3417156"/>
          <a:ext cx="2906766" cy="33184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53383">
                  <a:extLst>
                    <a:ext uri="{9D8B030D-6E8A-4147-A177-3AD203B41FA5}">
                      <a16:colId xmlns:a16="http://schemas.microsoft.com/office/drawing/2014/main" val="645757308"/>
                    </a:ext>
                  </a:extLst>
                </a:gridCol>
                <a:gridCol w="1453383">
                  <a:extLst>
                    <a:ext uri="{9D8B030D-6E8A-4147-A177-3AD203B41FA5}">
                      <a16:colId xmlns:a16="http://schemas.microsoft.com/office/drawing/2014/main" val="4075288947"/>
                    </a:ext>
                  </a:extLst>
                </a:gridCol>
              </a:tblGrid>
              <a:tr h="437484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1200" dirty="0" err="1"/>
                        <a:t>KpqC</a:t>
                      </a:r>
                      <a:r>
                        <a:rPr lang="en-US" altLang="ko-Kore-KR" sz="1200" dirty="0"/>
                        <a:t> </a:t>
                      </a:r>
                      <a:r>
                        <a:rPr lang="ko-KR" altLang="en-US" sz="1200" dirty="0"/>
                        <a:t>일정</a:t>
                      </a:r>
                      <a:endParaRPr lang="ko-Kore-KR" altLang="en-US" sz="1200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940187"/>
                  </a:ext>
                </a:extLst>
              </a:tr>
              <a:tr h="437484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2021.11.25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/>
                        <a:t>공모전 공지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4626035"/>
                  </a:ext>
                </a:extLst>
              </a:tr>
              <a:tr h="437484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022.02.18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공모전</a:t>
                      </a:r>
                      <a:r>
                        <a:rPr lang="ko-KR" altLang="en-US" sz="1100" dirty="0"/>
                        <a:t> 제출 마감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083640"/>
                  </a:ext>
                </a:extLst>
              </a:tr>
              <a:tr h="437484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022.03.15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1</a:t>
                      </a:r>
                      <a:r>
                        <a:rPr lang="ko-KR" altLang="en-US" sz="1100" dirty="0"/>
                        <a:t>차 평가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9007607"/>
                  </a:ext>
                </a:extLst>
              </a:tr>
              <a:tr h="6384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023.12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1</a:t>
                      </a:r>
                      <a:r>
                        <a:rPr lang="ko-KR" altLang="en-US" sz="1100" dirty="0"/>
                        <a:t> 라운드 결과 발표</a:t>
                      </a:r>
                      <a:endParaRPr lang="en-US" altLang="ko-KR" sz="1100" dirty="0"/>
                    </a:p>
                    <a:p>
                      <a:pPr algn="ctr"/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 라운드 후보 목록 공개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5865172"/>
                  </a:ext>
                </a:extLst>
              </a:tr>
              <a:tr h="437484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024.03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ko-KR" altLang="en-US" sz="1100" dirty="0"/>
                        <a:t>라운드 결과 발표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3547443"/>
                  </a:ext>
                </a:extLst>
              </a:tr>
              <a:tr h="49260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024.09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 err="1"/>
                        <a:t>KpqC</a:t>
                      </a:r>
                      <a:r>
                        <a:rPr lang="ko-KR" altLang="en-US" sz="1100" dirty="0"/>
                        <a:t> 표준 알고리즘 발표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951114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6579A977-59DB-F013-69B7-227B913DE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446" y="1032058"/>
            <a:ext cx="3301548" cy="2341321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3E15A77-2089-4BC7-1437-4C24C757F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86001"/>
              </p:ext>
            </p:extLst>
          </p:nvPr>
        </p:nvGraphicFramePr>
        <p:xfrm>
          <a:off x="3178629" y="3417157"/>
          <a:ext cx="8564649" cy="3328768"/>
        </p:xfrm>
        <a:graphic>
          <a:graphicData uri="http://schemas.openxmlformats.org/drawingml/2006/table">
            <a:tbl>
              <a:tblPr/>
              <a:tblGrid>
                <a:gridCol w="1351108">
                  <a:extLst>
                    <a:ext uri="{9D8B030D-6E8A-4147-A177-3AD203B41FA5}">
                      <a16:colId xmlns:a16="http://schemas.microsoft.com/office/drawing/2014/main" val="3205457240"/>
                    </a:ext>
                  </a:extLst>
                </a:gridCol>
                <a:gridCol w="1866361">
                  <a:extLst>
                    <a:ext uri="{9D8B030D-6E8A-4147-A177-3AD203B41FA5}">
                      <a16:colId xmlns:a16="http://schemas.microsoft.com/office/drawing/2014/main" val="1399945634"/>
                    </a:ext>
                  </a:extLst>
                </a:gridCol>
                <a:gridCol w="1019056">
                  <a:extLst>
                    <a:ext uri="{9D8B030D-6E8A-4147-A177-3AD203B41FA5}">
                      <a16:colId xmlns:a16="http://schemas.microsoft.com/office/drawing/2014/main" val="4175318627"/>
                    </a:ext>
                  </a:extLst>
                </a:gridCol>
                <a:gridCol w="1603009">
                  <a:extLst>
                    <a:ext uri="{9D8B030D-6E8A-4147-A177-3AD203B41FA5}">
                      <a16:colId xmlns:a16="http://schemas.microsoft.com/office/drawing/2014/main" val="3059548092"/>
                    </a:ext>
                  </a:extLst>
                </a:gridCol>
                <a:gridCol w="1282407">
                  <a:extLst>
                    <a:ext uri="{9D8B030D-6E8A-4147-A177-3AD203B41FA5}">
                      <a16:colId xmlns:a16="http://schemas.microsoft.com/office/drawing/2014/main" val="2598791670"/>
                    </a:ext>
                  </a:extLst>
                </a:gridCol>
                <a:gridCol w="1442708">
                  <a:extLst>
                    <a:ext uri="{9D8B030D-6E8A-4147-A177-3AD203B41FA5}">
                      <a16:colId xmlns:a16="http://schemas.microsoft.com/office/drawing/2014/main" val="3761877982"/>
                    </a:ext>
                  </a:extLst>
                </a:gridCol>
              </a:tblGrid>
              <a:tr h="46725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</a:t>
                      </a:r>
                      <a:endParaRPr lang="ko-KR" altLang="en-US" sz="2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Code-based</a:t>
                      </a:r>
                      <a:endParaRPr lang="ko-KR" altLang="en-US" sz="2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Lattice-based</a:t>
                      </a:r>
                      <a:endParaRPr lang="ko-KR" altLang="en-US" sz="2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Multivariate Quadratic</a:t>
                      </a: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based</a:t>
                      </a:r>
                      <a:endParaRPr lang="ko-KR" altLang="en-US" sz="2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Hash-based</a:t>
                      </a:r>
                      <a:endParaRPr lang="ko-KR" altLang="en-US" sz="2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Zero-knowledge</a:t>
                      </a:r>
                      <a:endParaRPr lang="ko-KR" altLang="en-US" sz="2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81308"/>
                  </a:ext>
                </a:extLst>
              </a:tr>
              <a:tr h="263347">
                <a:tc rowSpan="4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Encryption/Key-establishment</a:t>
                      </a:r>
                      <a:endParaRPr lang="ko-KR" altLang="en-US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IPCC</a:t>
                      </a:r>
                      <a:endParaRPr lang="en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NTRU+</a:t>
                      </a:r>
                      <a:endParaRPr lang="en" sz="105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ore-KR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ko-Kore-KR" altLang="en-US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ore-KR" sz="105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ko-Kore-KR" altLang="en-US" sz="105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ore-KR" sz="105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endParaRPr lang="ko-Kore-KR" altLang="en-US" sz="105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160520"/>
                  </a:ext>
                </a:extLst>
              </a:tr>
              <a:tr h="26334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Layered ROLLO</a:t>
                      </a:r>
                      <a:endParaRPr lang="en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SMAUG</a:t>
                      </a:r>
                      <a:endParaRPr lang="en" sz="105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98712"/>
                  </a:ext>
                </a:extLst>
              </a:tr>
              <a:tr h="26334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PALOMA</a:t>
                      </a:r>
                      <a:endParaRPr lang="en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TiGER</a:t>
                      </a:r>
                      <a:endParaRPr lang="en" sz="105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012010"/>
                  </a:ext>
                </a:extLst>
              </a:tr>
              <a:tr h="263347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REDOG</a:t>
                      </a:r>
                      <a:endParaRPr lang="en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28519"/>
                  </a:ext>
                </a:extLst>
              </a:tr>
              <a:tr h="361625">
                <a:tc rowSpan="5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Digital Signature</a:t>
                      </a:r>
                      <a:endParaRPr lang="ko-KR" altLang="en-US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Enhanced pqsigRM</a:t>
                      </a:r>
                      <a:endParaRPr lang="en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ko-KR" sz="105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GCKSign</a:t>
                      </a:r>
                      <a:endParaRPr lang="ko-Kore-KR" altLang="en-US" sz="105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MQ-Sign</a:t>
                      </a:r>
                      <a:endParaRPr lang="en" altLang="ko-KR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FIBS</a:t>
                      </a:r>
                      <a:endParaRPr lang="en" sz="105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AIMer</a:t>
                      </a:r>
                      <a:endParaRPr lang="en" sz="105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951857"/>
                  </a:ext>
                </a:extLst>
              </a:tr>
              <a:tr h="361625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R" sz="105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HAETAE</a:t>
                      </a:r>
                      <a:endParaRPr lang="ko-Kore-KR" altLang="en-US" sz="105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8714586"/>
                  </a:ext>
                </a:extLst>
              </a:tr>
              <a:tr h="361625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47625" marB="47625" anchor="ctr"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R" sz="105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NCC-Sign</a:t>
                      </a:r>
                      <a:endParaRPr lang="ko-Kore-KR" altLang="en-US" sz="105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63512261"/>
                  </a:ext>
                </a:extLst>
              </a:tr>
              <a:tr h="361625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05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Peregrine</a:t>
                      </a:r>
                      <a:endParaRPr lang="en" altLang="ko-KR" sz="105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6326787"/>
                  </a:ext>
                </a:extLst>
              </a:tr>
              <a:tr h="3616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05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SOLMAE</a:t>
                      </a:r>
                      <a:endParaRPr lang="en" altLang="ko-KR" sz="105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47625" marB="47625" anchor="ctr"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532385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3918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KpqC</a:t>
            </a:r>
            <a:r>
              <a:rPr lang="ko-KR" altLang="en-US" dirty="0"/>
              <a:t> 공모전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400" dirty="0"/>
              <a:t>2021</a:t>
            </a:r>
            <a:r>
              <a:rPr lang="ko-KR" altLang="en-US" sz="2400" dirty="0"/>
              <a:t>년 말부터 국내 </a:t>
            </a:r>
            <a:r>
              <a:rPr lang="ko-KR" altLang="en-US" sz="2400" dirty="0" err="1"/>
              <a:t>양자내성암호</a:t>
            </a:r>
            <a:r>
              <a:rPr lang="ko-KR" altLang="en-US" sz="2400" dirty="0"/>
              <a:t> 표준 선정을 위한</a:t>
            </a:r>
            <a:endParaRPr lang="en-US" altLang="ko-KR" sz="24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400" dirty="0"/>
              <a:t>   </a:t>
            </a:r>
            <a:r>
              <a:rPr lang="en-US" altLang="ko-KR" sz="2400" dirty="0" err="1"/>
              <a:t>KpqC</a:t>
            </a:r>
            <a:r>
              <a:rPr lang="ko-KR" altLang="en-US" sz="2400" dirty="0"/>
              <a:t> 공모전이 진행 중 </a:t>
            </a:r>
            <a:endParaRPr lang="en-US" altLang="ko-KR" sz="2400" dirty="0"/>
          </a:p>
          <a:p>
            <a:pPr>
              <a:lnSpc>
                <a:spcPct val="100000"/>
              </a:lnSpc>
            </a:pPr>
            <a:r>
              <a:rPr lang="en-US" altLang="ko-KR" sz="2400" dirty="0"/>
              <a:t>2023</a:t>
            </a:r>
            <a:r>
              <a:rPr lang="ko-KR" altLang="en-US" sz="2400" dirty="0"/>
              <a:t>년 </a:t>
            </a:r>
            <a:r>
              <a:rPr lang="en-US" altLang="ko-KR" sz="2400" dirty="0"/>
              <a:t>12</a:t>
            </a:r>
            <a:r>
              <a:rPr lang="ko-KR" altLang="en-US" sz="2400" dirty="0"/>
              <a:t>월 </a:t>
            </a:r>
            <a:r>
              <a:rPr lang="en-US" altLang="ko-KR" sz="2400" dirty="0"/>
              <a:t>2</a:t>
            </a:r>
            <a:r>
              <a:rPr lang="ko-KR" altLang="en-US" sz="2400" dirty="0"/>
              <a:t>라운드</a:t>
            </a:r>
            <a:r>
              <a:rPr lang="en-US" altLang="ko-KR" sz="2400" dirty="0"/>
              <a:t> </a:t>
            </a:r>
            <a:r>
              <a:rPr lang="ko-KR" altLang="en-US" sz="2400" dirty="0"/>
              <a:t>후보 알고리즘 선정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A1F84342-2BEE-B346-37C1-2F4C7D0CD0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328772"/>
              </p:ext>
            </p:extLst>
          </p:nvPr>
        </p:nvGraphicFramePr>
        <p:xfrm>
          <a:off x="165618" y="3417156"/>
          <a:ext cx="2906766" cy="33184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53383">
                  <a:extLst>
                    <a:ext uri="{9D8B030D-6E8A-4147-A177-3AD203B41FA5}">
                      <a16:colId xmlns:a16="http://schemas.microsoft.com/office/drawing/2014/main" val="645757308"/>
                    </a:ext>
                  </a:extLst>
                </a:gridCol>
                <a:gridCol w="1453383">
                  <a:extLst>
                    <a:ext uri="{9D8B030D-6E8A-4147-A177-3AD203B41FA5}">
                      <a16:colId xmlns:a16="http://schemas.microsoft.com/office/drawing/2014/main" val="4075288947"/>
                    </a:ext>
                  </a:extLst>
                </a:gridCol>
              </a:tblGrid>
              <a:tr h="437484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1200" dirty="0" err="1"/>
                        <a:t>KpqC</a:t>
                      </a:r>
                      <a:r>
                        <a:rPr lang="en-US" altLang="ko-Kore-KR" sz="1200" dirty="0"/>
                        <a:t> </a:t>
                      </a:r>
                      <a:r>
                        <a:rPr lang="ko-KR" altLang="en-US" sz="1200" dirty="0"/>
                        <a:t>일정</a:t>
                      </a:r>
                      <a:endParaRPr lang="ko-Kore-KR" altLang="en-US" sz="1200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940187"/>
                  </a:ext>
                </a:extLst>
              </a:tr>
              <a:tr h="437484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2021.11.25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/>
                        <a:t>공모전 공지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4626035"/>
                  </a:ext>
                </a:extLst>
              </a:tr>
              <a:tr h="437484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022.02.18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100" dirty="0"/>
                        <a:t>공모전</a:t>
                      </a:r>
                      <a:r>
                        <a:rPr lang="ko-KR" altLang="en-US" sz="1100" dirty="0"/>
                        <a:t> 제출 마감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083640"/>
                  </a:ext>
                </a:extLst>
              </a:tr>
              <a:tr h="437484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022.03.15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1</a:t>
                      </a:r>
                      <a:r>
                        <a:rPr lang="ko-KR" altLang="en-US" sz="1100" dirty="0"/>
                        <a:t>차 평가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9007607"/>
                  </a:ext>
                </a:extLst>
              </a:tr>
              <a:tr h="6384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023.12</a:t>
                      </a:r>
                      <a:endParaRPr lang="ko-Kore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1</a:t>
                      </a:r>
                      <a:r>
                        <a:rPr lang="ko-KR" altLang="en-US" sz="1100" dirty="0"/>
                        <a:t> 라운드 결과 발표</a:t>
                      </a:r>
                      <a:endParaRPr lang="en-US" altLang="ko-KR" sz="1100" dirty="0"/>
                    </a:p>
                    <a:p>
                      <a:pPr algn="ctr"/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 라운드 후보 목록 공개</a:t>
                      </a:r>
                      <a:endParaRPr lang="ko-Kore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5865172"/>
                  </a:ext>
                </a:extLst>
              </a:tr>
              <a:tr h="437484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024.03</a:t>
                      </a:r>
                      <a:endParaRPr lang="ko-Kore-KR" altLang="en-US" sz="1100" dirty="0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ko-KR" altLang="en-US" sz="1100" dirty="0"/>
                        <a:t>라운드 결과 발표</a:t>
                      </a:r>
                      <a:endParaRPr lang="ko-Kore-KR" altLang="en-US" sz="1100" dirty="0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547443"/>
                  </a:ext>
                </a:extLst>
              </a:tr>
              <a:tr h="49260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024.09</a:t>
                      </a:r>
                      <a:endParaRPr lang="ko-Kore-KR" altLang="en-US" sz="1100" dirty="0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 err="1"/>
                        <a:t>KpqC</a:t>
                      </a:r>
                      <a:r>
                        <a:rPr lang="ko-KR" altLang="en-US" sz="1100" dirty="0"/>
                        <a:t> 표준 알고리즘 발표</a:t>
                      </a:r>
                      <a:endParaRPr lang="ko-Kore-KR" altLang="en-US" sz="1100" dirty="0"/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951114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6579A977-59DB-F013-69B7-227B913DE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446" y="1032058"/>
            <a:ext cx="3301548" cy="23413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FECA019-130C-05CC-29F3-1070FB8D0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226" y="3417156"/>
            <a:ext cx="3301548" cy="296409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91439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F219CC-32AD-044F-84AE-0B176F85A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HAETAE</a:t>
            </a:r>
            <a:endParaRPr kumimoji="1" lang="ko-Kore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C5F6A-1A64-5C4F-842B-F731AECCBA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1164" y="1152525"/>
            <a:ext cx="11368160" cy="50577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kumimoji="1" lang="ko-KR" altLang="en-US" sz="2400" dirty="0"/>
              <a:t>격자기반 전자서명 알고리즘</a:t>
            </a:r>
            <a:endParaRPr kumimoji="1" lang="en-US" altLang="ko-KR" sz="2400" dirty="0"/>
          </a:p>
          <a:p>
            <a:pPr>
              <a:lnSpc>
                <a:spcPct val="100000"/>
              </a:lnSpc>
            </a:pPr>
            <a:r>
              <a:rPr kumimoji="1" lang="en-US" altLang="ko-Kore-KR" sz="2400" dirty="0"/>
              <a:t>Learning With Error(LWE)</a:t>
            </a:r>
            <a:r>
              <a:rPr kumimoji="1" lang="ko-KR" altLang="en-US" sz="2400" dirty="0"/>
              <a:t>와 </a:t>
            </a:r>
            <a:r>
              <a:rPr kumimoji="1" lang="en-US" altLang="ko-KR" sz="2400" dirty="0"/>
              <a:t>Short Integer Solution(SIS)</a:t>
            </a:r>
            <a:r>
              <a:rPr kumimoji="1" lang="ko-KR" altLang="en-US" sz="2400" dirty="0"/>
              <a:t>의 어려움에 기반</a:t>
            </a:r>
            <a:endParaRPr kumimoji="1" lang="en-US" altLang="ko-KR" sz="2400" dirty="0"/>
          </a:p>
          <a:p>
            <a:pPr>
              <a:lnSpc>
                <a:spcPct val="100000"/>
              </a:lnSpc>
            </a:pPr>
            <a:r>
              <a:rPr lang="en-US" altLang="ko-KR" sz="2400" dirty="0">
                <a:latin typeface="+mn-ea"/>
              </a:rPr>
              <a:t>NIST</a:t>
            </a:r>
            <a:r>
              <a:rPr lang="ko-KR" altLang="en-US" sz="2400" dirty="0">
                <a:latin typeface="+mn-ea"/>
              </a:rPr>
              <a:t> </a:t>
            </a:r>
            <a:r>
              <a:rPr lang="en-US" altLang="ko-KR" sz="2400" dirty="0">
                <a:latin typeface="+mn-ea"/>
              </a:rPr>
              <a:t>PQC</a:t>
            </a:r>
            <a:r>
              <a:rPr lang="ko-KR" altLang="en-US" sz="2400" dirty="0">
                <a:latin typeface="+mn-ea"/>
              </a:rPr>
              <a:t> 표준으로 선정된 </a:t>
            </a:r>
            <a:r>
              <a:rPr lang="en-US" altLang="ko-KR" sz="2400" dirty="0">
                <a:latin typeface="+mn-ea"/>
              </a:rPr>
              <a:t>CRYSTALS-</a:t>
            </a:r>
            <a:r>
              <a:rPr lang="en-US" altLang="ko-KR" sz="2400" dirty="0" err="1">
                <a:latin typeface="+mn-ea"/>
              </a:rPr>
              <a:t>Dilithium</a:t>
            </a:r>
            <a:r>
              <a:rPr lang="ko-KR" altLang="en-US" sz="2400" dirty="0">
                <a:latin typeface="+mn-ea"/>
              </a:rPr>
              <a:t>에서 영감을 받아 설계</a:t>
            </a:r>
            <a:endParaRPr lang="en-US" altLang="ko-KR" sz="24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kumimoji="1" lang="en-US" altLang="ko-KR" sz="2000" dirty="0">
                <a:latin typeface="+mn-ea"/>
              </a:rPr>
              <a:t>Rejection sampling</a:t>
            </a:r>
            <a:r>
              <a:rPr kumimoji="1" lang="ko-KR" altLang="en-US" sz="2000" dirty="0">
                <a:latin typeface="+mn-ea"/>
              </a:rPr>
              <a:t>에 대해 </a:t>
            </a:r>
            <a:r>
              <a:rPr kumimoji="1" lang="en-US" altLang="ko-KR" sz="2000" dirty="0">
                <a:latin typeface="+mn-ea"/>
              </a:rPr>
              <a:t>Bimodal distribution</a:t>
            </a:r>
            <a:r>
              <a:rPr kumimoji="1" lang="ko-KR" altLang="en-US" sz="2000" dirty="0">
                <a:latin typeface="+mn-ea"/>
              </a:rPr>
              <a:t>을 사용</a:t>
            </a:r>
            <a:endParaRPr kumimoji="1" lang="en-US" altLang="ko-KR" sz="20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kumimoji="1" lang="en-US" altLang="ko-KR" sz="2000" dirty="0">
                <a:latin typeface="+mn-ea"/>
              </a:rPr>
              <a:t>Hyperball Uniform Distributions</a:t>
            </a:r>
            <a:r>
              <a:rPr kumimoji="1" lang="ko-KR" altLang="en-US" sz="2000" dirty="0">
                <a:latin typeface="+mn-ea"/>
              </a:rPr>
              <a:t>을 사용</a:t>
            </a:r>
            <a:endParaRPr kumimoji="1" lang="en-US" altLang="ko-KR" sz="2000" dirty="0">
              <a:latin typeface="+mn-ea"/>
            </a:endParaRPr>
          </a:p>
          <a:p>
            <a:pPr>
              <a:lnSpc>
                <a:spcPct val="100000"/>
              </a:lnSpc>
            </a:pPr>
            <a:r>
              <a:rPr lang="en-US" altLang="ko-KR" sz="2400" dirty="0">
                <a:latin typeface="+mn-ea"/>
              </a:rPr>
              <a:t>CRYSTALS-</a:t>
            </a:r>
            <a:r>
              <a:rPr lang="en-US" altLang="ko-KR" sz="2400" dirty="0" err="1">
                <a:latin typeface="+mn-ea"/>
              </a:rPr>
              <a:t>Dilithium</a:t>
            </a:r>
            <a:r>
              <a:rPr lang="ko-KR" altLang="en-US" sz="2400" dirty="0">
                <a:latin typeface="+mn-ea"/>
              </a:rPr>
              <a:t>보다 구현이 복잡하지만</a:t>
            </a:r>
            <a:r>
              <a:rPr lang="en-US" altLang="ko-KR" sz="2400" dirty="0">
                <a:latin typeface="+mn-ea"/>
              </a:rPr>
              <a:t>,</a:t>
            </a:r>
            <a:r>
              <a:rPr lang="ko-KR" altLang="en-US" sz="2400" dirty="0">
                <a:latin typeface="+mn-ea"/>
              </a:rPr>
              <a:t> 서명 크기가 작음</a:t>
            </a:r>
            <a:endParaRPr lang="en-US" altLang="ko-KR" sz="24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dirty="0" err="1">
                <a:latin typeface="+mn-ea"/>
              </a:rPr>
              <a:t>Dilithium</a:t>
            </a:r>
            <a:r>
              <a:rPr lang="ko-KR" altLang="en-US" sz="2000" dirty="0">
                <a:latin typeface="+mn-ea"/>
              </a:rPr>
              <a:t>과 동일한 보안 수준에서 </a:t>
            </a:r>
            <a:r>
              <a:rPr lang="en-US" altLang="ko-KR" sz="2000" strike="sngStrike" dirty="0">
                <a:latin typeface="+mn-ea"/>
              </a:rPr>
              <a:t>30~40%</a:t>
            </a:r>
            <a:r>
              <a:rPr lang="ko-KR" altLang="en-US" sz="2000" strike="sngStrike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39%</a:t>
            </a:r>
            <a:r>
              <a:rPr lang="ko-KR" altLang="en-US" sz="2000" dirty="0">
                <a:latin typeface="+mn-ea"/>
              </a:rPr>
              <a:t> 작은 서명 크기와 </a:t>
            </a:r>
            <a:r>
              <a:rPr lang="en-US" altLang="ko-KR" sz="2000" strike="sngStrike" dirty="0">
                <a:latin typeface="+mn-ea"/>
              </a:rPr>
              <a:t>20%</a:t>
            </a:r>
            <a:r>
              <a:rPr lang="ko-KR" altLang="en-US" sz="2000" strike="sngStrike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25%</a:t>
            </a:r>
            <a:r>
              <a:rPr lang="ko-KR" altLang="en-US" sz="2000" dirty="0">
                <a:latin typeface="+mn-ea"/>
              </a:rPr>
              <a:t> 작은 검증 크기를 가짐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840FD4-8133-6706-F8C9-A82A6C5AB125}"/>
              </a:ext>
            </a:extLst>
          </p:cNvPr>
          <p:cNvSpPr txBox="1"/>
          <p:nvPr/>
        </p:nvSpPr>
        <p:spPr>
          <a:xfrm>
            <a:off x="6895183" y="435472"/>
            <a:ext cx="42979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https</a:t>
            </a:r>
            <a:r>
              <a:rPr lang="ko-KR" altLang="en-US" dirty="0"/>
              <a:t>://</a:t>
            </a:r>
            <a:r>
              <a:rPr lang="ko-KR" altLang="en-US" dirty="0" err="1"/>
              <a:t>kpqc.cryptolab.co.kr</a:t>
            </a:r>
            <a:r>
              <a:rPr lang="ko-KR" altLang="en-US" dirty="0"/>
              <a:t>/</a:t>
            </a:r>
            <a:r>
              <a:rPr lang="ko-KR" altLang="en-US" dirty="0" err="1"/>
              <a:t>haetae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086EF7A-D70E-C42E-2D32-3D5B35D8E5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681"/>
          <a:stretch/>
        </p:blipFill>
        <p:spPr>
          <a:xfrm>
            <a:off x="6408472" y="4158340"/>
            <a:ext cx="4090307" cy="23061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D49715-0FCC-83AB-E736-BE3C6198D76A}"/>
              </a:ext>
            </a:extLst>
          </p:cNvPr>
          <p:cNvSpPr txBox="1"/>
          <p:nvPr/>
        </p:nvSpPr>
        <p:spPr>
          <a:xfrm>
            <a:off x="6375274" y="6505778"/>
            <a:ext cx="4189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800" dirty="0"/>
              <a:t>HAETAE2.0</a:t>
            </a:r>
            <a:endParaRPr lang="ko-Kore-KR" altLang="en-US" sz="18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88C4282-D773-5F06-21D8-91AC8231F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439" y="4577360"/>
            <a:ext cx="3503364" cy="167206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6609F69-1D11-F8D4-1983-B8E027D18E8E}"/>
              </a:ext>
            </a:extLst>
          </p:cNvPr>
          <p:cNvSpPr txBox="1"/>
          <p:nvPr/>
        </p:nvSpPr>
        <p:spPr>
          <a:xfrm>
            <a:off x="286439" y="6374087"/>
            <a:ext cx="4189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800" dirty="0"/>
              <a:t>HAETAE1.0</a:t>
            </a:r>
            <a:endParaRPr lang="ko-Kore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417792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ARMv8</a:t>
            </a:r>
            <a:r>
              <a:rPr lang="ko-KR" altLang="en-US" dirty="0"/>
              <a:t>프로세서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49772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400" dirty="0">
                <a:latin typeface="+mn-ea"/>
              </a:rPr>
              <a:t>ARM(</a:t>
            </a:r>
            <a:r>
              <a:rPr lang="en-US" altLang="ko-KR" sz="2400" b="1" dirty="0">
                <a:latin typeface="+mn-ea"/>
              </a:rPr>
              <a:t>A</a:t>
            </a:r>
            <a:r>
              <a:rPr lang="en-US" altLang="ko-KR" sz="2400" dirty="0">
                <a:latin typeface="+mn-ea"/>
              </a:rPr>
              <a:t>dvanced </a:t>
            </a:r>
            <a:r>
              <a:rPr lang="en-US" altLang="ko-KR" sz="2400" b="1" dirty="0">
                <a:latin typeface="+mn-ea"/>
              </a:rPr>
              <a:t>R</a:t>
            </a:r>
            <a:r>
              <a:rPr lang="en-US" altLang="ko-KR" sz="2400" dirty="0">
                <a:latin typeface="+mn-ea"/>
              </a:rPr>
              <a:t>ISC </a:t>
            </a:r>
            <a:r>
              <a:rPr lang="en-US" altLang="ko-KR" sz="2400" b="1" dirty="0">
                <a:latin typeface="+mn-ea"/>
              </a:rPr>
              <a:t>M</a:t>
            </a:r>
            <a:r>
              <a:rPr lang="en-US" altLang="ko-KR" sz="2400" dirty="0">
                <a:latin typeface="+mn-ea"/>
              </a:rPr>
              <a:t>achine)</a:t>
            </a:r>
          </a:p>
          <a:p>
            <a:pPr lvl="1">
              <a:lnSpc>
                <a:spcPct val="100000"/>
              </a:lnSpc>
            </a:pPr>
            <a:r>
              <a:rPr lang="en-US" altLang="ko-KR" dirty="0">
                <a:latin typeface="+mn-ea"/>
              </a:rPr>
              <a:t>ISA(Instruction Set Architecture)</a:t>
            </a:r>
            <a:r>
              <a:rPr lang="ko-KR" altLang="en-US" dirty="0">
                <a:latin typeface="+mn-ea"/>
              </a:rPr>
              <a:t> 고성능 임베디드 프로세서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en-US" altLang="ko-KR" dirty="0">
                <a:latin typeface="+mn-ea"/>
              </a:rPr>
              <a:t>1958</a:t>
            </a:r>
            <a:r>
              <a:rPr lang="ko-KR" altLang="en-US" dirty="0">
                <a:latin typeface="+mn-ea"/>
              </a:rPr>
              <a:t>년 </a:t>
            </a:r>
            <a:r>
              <a:rPr lang="en-US" altLang="ko-KR" dirty="0">
                <a:latin typeface="+mn-ea"/>
              </a:rPr>
              <a:t>Acorn</a:t>
            </a:r>
            <a:r>
              <a:rPr lang="ko-KR" altLang="en-US" dirty="0">
                <a:latin typeface="+mn-ea"/>
              </a:rPr>
              <a:t>사에서 개발한 </a:t>
            </a:r>
            <a:r>
              <a:rPr lang="en-US" altLang="ko-KR" dirty="0">
                <a:latin typeface="+mn-ea"/>
              </a:rPr>
              <a:t>ARM1</a:t>
            </a:r>
            <a:r>
              <a:rPr lang="ko-KR" altLang="en-US" dirty="0">
                <a:latin typeface="+mn-ea"/>
              </a:rPr>
              <a:t>에서 시작</a:t>
            </a:r>
            <a:endParaRPr lang="en-US" altLang="ko-KR" dirty="0">
              <a:latin typeface="+mn-ea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ko-KR" altLang="en-US" dirty="0">
                <a:latin typeface="+mn-ea"/>
              </a:rPr>
              <a:t>   추후 </a:t>
            </a:r>
            <a:r>
              <a:rPr lang="en-US" altLang="ko-KR" dirty="0">
                <a:latin typeface="+mn-ea"/>
              </a:rPr>
              <a:t>ARM Holdings</a:t>
            </a:r>
            <a:r>
              <a:rPr lang="ko-KR" altLang="en-US" dirty="0" err="1">
                <a:latin typeface="+mn-ea"/>
              </a:rPr>
              <a:t>를</a:t>
            </a:r>
            <a:r>
              <a:rPr lang="ko-KR" altLang="en-US" dirty="0">
                <a:latin typeface="+mn-ea"/>
              </a:rPr>
              <a:t> 설립하여 개발 시작</a:t>
            </a:r>
            <a:endParaRPr lang="en-US" altLang="ko-KR" dirty="0">
              <a:latin typeface="+mn-ea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dirty="0">
              <a:latin typeface="+mn-ea"/>
            </a:endParaRPr>
          </a:p>
          <a:p>
            <a:pPr>
              <a:lnSpc>
                <a:spcPct val="100000"/>
              </a:lnSpc>
            </a:pPr>
            <a:r>
              <a:rPr lang="en-US" altLang="ko-KR" sz="2400" dirty="0">
                <a:latin typeface="+mn-ea"/>
              </a:rPr>
              <a:t>ARMv8</a:t>
            </a:r>
            <a:r>
              <a:rPr lang="ko-KR" altLang="en-US" sz="2400" dirty="0">
                <a:latin typeface="+mn-ea"/>
              </a:rPr>
              <a:t> 프로세서</a:t>
            </a:r>
            <a:endParaRPr lang="en-US" altLang="ko-KR" sz="2400" dirty="0">
              <a:latin typeface="+mn-ea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dirty="0">
                <a:latin typeface="+mn-ea"/>
              </a:rPr>
              <a:t>31</a:t>
            </a:r>
            <a:r>
              <a:rPr lang="ko-KR" altLang="en-US" dirty="0">
                <a:latin typeface="+mn-ea"/>
              </a:rPr>
              <a:t>개의 </a:t>
            </a:r>
            <a:r>
              <a:rPr lang="en-US" altLang="ko-KR" dirty="0">
                <a:latin typeface="+mn-ea"/>
              </a:rPr>
              <a:t>64</a:t>
            </a:r>
            <a:r>
              <a:rPr lang="ko-KR" altLang="en-US" dirty="0">
                <a:latin typeface="+mn-ea"/>
              </a:rPr>
              <a:t>비트 </a:t>
            </a:r>
            <a:r>
              <a:rPr lang="en-US" altLang="ko-KR" dirty="0">
                <a:latin typeface="+mn-ea"/>
              </a:rPr>
              <a:t>general </a:t>
            </a:r>
            <a:r>
              <a:rPr lang="ko-KR" altLang="en-US" dirty="0">
                <a:latin typeface="+mn-ea"/>
              </a:rPr>
              <a:t>레지스터</a:t>
            </a:r>
            <a:r>
              <a:rPr lang="en-US" altLang="ko-KR" dirty="0">
                <a:latin typeface="+mn-ea"/>
              </a:rPr>
              <a:t>(x0~x30)</a:t>
            </a:r>
            <a:r>
              <a:rPr lang="ko-KR" altLang="en-US" dirty="0">
                <a:latin typeface="+mn-ea"/>
              </a:rPr>
              <a:t>와</a:t>
            </a:r>
            <a:endParaRPr lang="en-US" altLang="ko-KR" dirty="0">
              <a:latin typeface="+mn-ea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dirty="0">
                <a:latin typeface="+mn-ea"/>
              </a:rPr>
              <a:t>128-bit 32</a:t>
            </a:r>
            <a:r>
              <a:rPr lang="ko-KR" altLang="en-US" dirty="0">
                <a:latin typeface="+mn-ea"/>
              </a:rPr>
              <a:t>개 벡터 레지스터</a:t>
            </a:r>
            <a:r>
              <a:rPr lang="en-US" altLang="ko-KR" dirty="0">
                <a:latin typeface="+mn-ea"/>
              </a:rPr>
              <a:t>(v0~v31)</a:t>
            </a:r>
            <a:r>
              <a:rPr lang="ko-KR" altLang="en-US" dirty="0">
                <a:latin typeface="+mn-ea"/>
              </a:rPr>
              <a:t> 지원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EC8C85-B27B-BBBC-B794-098C8CD23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617" y="4852907"/>
            <a:ext cx="1890446" cy="17973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3E153F5-C345-35F6-50D4-F3D9C9E92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0960" y="2260315"/>
            <a:ext cx="3709120" cy="405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26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C5F6A-1A64-5C4F-842B-F731AECCBA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49772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+mn-ea"/>
              </a:rPr>
              <a:t>ARMv8</a:t>
            </a:r>
            <a:r>
              <a:rPr lang="ko-KR" altLang="en-US" sz="2400" dirty="0">
                <a:latin typeface="+mn-ea"/>
              </a:rPr>
              <a:t> 상에서 </a:t>
            </a:r>
            <a:r>
              <a:rPr lang="en-US" altLang="ko-KR" sz="2400" dirty="0">
                <a:latin typeface="+mn-ea"/>
              </a:rPr>
              <a:t>HAETAE</a:t>
            </a:r>
            <a:r>
              <a:rPr lang="ko-KR" altLang="en-US" sz="2400" dirty="0" err="1">
                <a:latin typeface="+mn-ea"/>
              </a:rPr>
              <a:t>를</a:t>
            </a:r>
            <a:r>
              <a:rPr lang="ko-KR" altLang="en-US" sz="2400" dirty="0">
                <a:latin typeface="+mn-ea"/>
              </a:rPr>
              <a:t> 구현하기 위해 레퍼런스의 </a:t>
            </a:r>
            <a:r>
              <a:rPr lang="en-US" altLang="ko-KR" sz="2400" b="1" dirty="0">
                <a:latin typeface="+mn-ea"/>
              </a:rPr>
              <a:t>OpenSSL </a:t>
            </a:r>
            <a:r>
              <a:rPr lang="ko-KR" altLang="en-US" sz="2400" b="1" dirty="0">
                <a:latin typeface="+mn-ea"/>
              </a:rPr>
              <a:t>의존성 제거한  </a:t>
            </a:r>
            <a:r>
              <a:rPr lang="en-US" altLang="ko-KR" sz="2400" b="1" dirty="0" err="1">
                <a:solidFill>
                  <a:srgbClr val="FF0000"/>
                </a:solidFill>
                <a:latin typeface="+mn-ea"/>
              </a:rPr>
              <a:t>KPQClean</a:t>
            </a:r>
            <a:r>
              <a:rPr lang="en-US" altLang="ko-KR" sz="2400" b="1" dirty="0">
                <a:latin typeface="+mn-ea"/>
              </a:rPr>
              <a:t> </a:t>
            </a:r>
            <a:r>
              <a:rPr lang="ko-KR" altLang="en-US" sz="2400" b="1" dirty="0">
                <a:latin typeface="+mn-ea"/>
              </a:rPr>
              <a:t>사용</a:t>
            </a:r>
            <a:endParaRPr lang="en-US" altLang="ko-KR" sz="24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+mn-ea"/>
              </a:rPr>
              <a:t>HAETAE</a:t>
            </a:r>
            <a:r>
              <a:rPr lang="ko-KR" altLang="en-US" sz="2400" dirty="0">
                <a:latin typeface="+mn-ea"/>
              </a:rPr>
              <a:t>의 </a:t>
            </a:r>
            <a:r>
              <a:rPr lang="ko-KR" altLang="en-US" sz="2400" b="1" dirty="0">
                <a:solidFill>
                  <a:srgbClr val="FF0000"/>
                </a:solidFill>
                <a:latin typeface="+mn-ea"/>
              </a:rPr>
              <a:t>곱셈 연산의 일부 하위 모듈 </a:t>
            </a:r>
            <a:r>
              <a:rPr lang="ko-KR" altLang="en-US" sz="2400" dirty="0">
                <a:latin typeface="+mn-ea"/>
              </a:rPr>
              <a:t>구현</a:t>
            </a:r>
            <a:endParaRPr lang="en-US" altLang="ko-KR" sz="24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General </a:t>
            </a:r>
            <a:r>
              <a:rPr lang="ko-KR" altLang="en-US" sz="2000" dirty="0">
                <a:latin typeface="+mn-ea"/>
              </a:rPr>
              <a:t>레지스터를 사용하여 곱셈 연산을 </a:t>
            </a:r>
            <a:r>
              <a:rPr lang="en-US" altLang="ko-KR" sz="2000" dirty="0">
                <a:latin typeface="+mn-ea"/>
              </a:rPr>
              <a:t>ARM </a:t>
            </a:r>
            <a:r>
              <a:rPr lang="ko-KR" altLang="en-US" sz="2000" dirty="0">
                <a:latin typeface="+mn-ea"/>
              </a:rPr>
              <a:t>명령어를 활용하여 고속 구현</a:t>
            </a:r>
            <a:endParaRPr lang="en-US" altLang="ko-KR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+mn-ea"/>
              </a:rPr>
              <a:t>ARM</a:t>
            </a:r>
            <a:r>
              <a:rPr lang="ko-KR" altLang="en-US" sz="2400" dirty="0">
                <a:latin typeface="+mn-ea"/>
              </a:rPr>
              <a:t>에서 제공하는 </a:t>
            </a:r>
            <a:r>
              <a:rPr lang="en-US" altLang="ko-KR" sz="2400" b="1" dirty="0">
                <a:solidFill>
                  <a:srgbClr val="FF0000"/>
                </a:solidFill>
                <a:latin typeface="+mn-ea"/>
              </a:rPr>
              <a:t>AES</a:t>
            </a:r>
            <a:r>
              <a:rPr lang="ko-KR" altLang="en-US" sz="2400" b="1" dirty="0">
                <a:solidFill>
                  <a:srgbClr val="FF0000"/>
                </a:solidFill>
                <a:latin typeface="+mn-ea"/>
              </a:rPr>
              <a:t> 암호화 가속 명령어</a:t>
            </a:r>
            <a:r>
              <a:rPr lang="ko-KR" altLang="en-US" sz="2400" dirty="0">
                <a:latin typeface="+mn-ea"/>
              </a:rPr>
              <a:t> 사용한 고속 구현</a:t>
            </a:r>
            <a:endParaRPr lang="en-US" altLang="ko-KR" sz="24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2400" b="1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2400" b="1" dirty="0">
              <a:latin typeface="+mn-ea"/>
            </a:endParaRPr>
          </a:p>
          <a:p>
            <a:pPr marL="0" indent="0">
              <a:buNone/>
            </a:pPr>
            <a:endParaRPr kumimoji="1" lang="en-US" altLang="ko-Kore-KR" sz="24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3F219CC-32AD-044F-84AE-0B176F85A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제안 기법</a:t>
            </a:r>
            <a:endParaRPr kumimoji="1" lang="ko-Kore-KR" altLang="en-US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8B45D0D8-D21E-29AB-7F59-BD61E3519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951" y="4374085"/>
            <a:ext cx="4618020" cy="227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07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C5F6A-1A64-5C4F-842B-F731AECCBA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7705421" cy="549772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400" b="1" dirty="0"/>
              <a:t>32-bit Reduce </a:t>
            </a:r>
            <a:r>
              <a:rPr lang="ko-KR" altLang="en-US" sz="2400" b="1" dirty="0"/>
              <a:t>연산 구현</a:t>
            </a:r>
            <a:endParaRPr lang="en-US" altLang="ko-KR" sz="2400" dirty="0"/>
          </a:p>
          <a:p>
            <a:pPr>
              <a:lnSpc>
                <a:spcPct val="100000"/>
              </a:lnSpc>
            </a:pPr>
            <a:r>
              <a:rPr lang="ko-KR" altLang="en-US" sz="2400" dirty="0" err="1"/>
              <a:t>모듈러</a:t>
            </a:r>
            <a:r>
              <a:rPr lang="ko-KR" altLang="en-US" sz="2400" dirty="0"/>
              <a:t> </a:t>
            </a:r>
            <a:r>
              <a:rPr lang="en-US" altLang="ko-KR" sz="2400" dirty="0"/>
              <a:t>2Q</a:t>
            </a:r>
            <a:r>
              <a:rPr lang="ko-KR" altLang="en-US" sz="2400" dirty="0"/>
              <a:t>값을 하나에 위치하는 연산 수행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하나의 레지스터에 </a:t>
            </a:r>
            <a:r>
              <a:rPr lang="en-US" altLang="ko-KR" sz="2000" dirty="0"/>
              <a:t>MOV</a:t>
            </a:r>
            <a:r>
              <a:rPr lang="ko-KR" altLang="en-US" sz="2000" dirty="0"/>
              <a:t> 명령어를 사용하여</a:t>
            </a:r>
            <a:endParaRPr lang="en-US" altLang="ko-KR" sz="2000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ko-KR" altLang="en-US" sz="2000" b="1" dirty="0">
                <a:solidFill>
                  <a:schemeClr val="accent1"/>
                </a:solidFill>
              </a:rPr>
              <a:t>레지스터에 값을 지정할 수 있는 범위는 고정적</a:t>
            </a:r>
            <a:endParaRPr lang="en-US" altLang="ko-KR" sz="2000" b="1" dirty="0">
              <a:solidFill>
                <a:schemeClr val="accent1"/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ko-Kore-KR" sz="2000" b="1" dirty="0">
              <a:solidFill>
                <a:schemeClr val="accent1"/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ko-Kore-KR" sz="2000" b="1" dirty="0">
              <a:solidFill>
                <a:schemeClr val="accent1"/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ko-Kore-KR" sz="2000" b="1" dirty="0">
              <a:solidFill>
                <a:schemeClr val="accent1"/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ko-Kore-KR" sz="2000" b="1" dirty="0">
              <a:solidFill>
                <a:schemeClr val="accent1"/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ko-Kore-KR" sz="2000" b="1" dirty="0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</a:pPr>
            <a:r>
              <a:rPr kumimoji="1" lang="en-US" altLang="ko-KR" sz="2400" dirty="0"/>
              <a:t>Reduce</a:t>
            </a:r>
            <a:r>
              <a:rPr kumimoji="1" lang="ko-KR" altLang="en-US" sz="2400" dirty="0"/>
              <a:t> 모듈을  </a:t>
            </a:r>
            <a:r>
              <a:rPr kumimoji="1" lang="en-US" altLang="ko-KR" sz="2400" dirty="0"/>
              <a:t>MUL, ASR, SUB, ADD</a:t>
            </a:r>
            <a:r>
              <a:rPr kumimoji="1" lang="ko-KR" altLang="en-US" sz="2400" dirty="0"/>
              <a:t> 등의 명령어로 효율적으로 구현</a:t>
            </a:r>
            <a:endParaRPr kumimoji="1" lang="en-US" altLang="ko-KR" sz="2400" dirty="0"/>
          </a:p>
          <a:p>
            <a:pPr>
              <a:lnSpc>
                <a:spcPct val="100000"/>
              </a:lnSpc>
            </a:pPr>
            <a:r>
              <a:rPr kumimoji="1" lang="en-US" altLang="ko-KR" sz="2400" dirty="0"/>
              <a:t>NOT </a:t>
            </a:r>
            <a:r>
              <a:rPr kumimoji="1" lang="ko-KR" altLang="en-US" sz="2400" dirty="0"/>
              <a:t>연산이 수행되기 때문에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MVN</a:t>
            </a:r>
            <a:r>
              <a:rPr kumimoji="1" lang="ko-KR" altLang="en-US" sz="2400" dirty="0"/>
              <a:t> 을 사용하여 구현</a:t>
            </a:r>
            <a:endParaRPr kumimoji="1" lang="en-US" altLang="ko-KR" sz="24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3F219CC-32AD-044F-84AE-0B176F85A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제안 기법</a:t>
            </a:r>
            <a:endParaRPr kumimoji="1" lang="ko-Kore-KR" altLang="en-US" dirty="0"/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6C44542F-296D-738A-19E1-8DF914E4E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513" y="1041828"/>
            <a:ext cx="3238567" cy="5769937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63EC3AE-C5B2-496F-1CEE-D891BB7FF27F}"/>
              </a:ext>
            </a:extLst>
          </p:cNvPr>
          <p:cNvSpPr/>
          <p:nvPr/>
        </p:nvSpPr>
        <p:spPr>
          <a:xfrm>
            <a:off x="8835775" y="1479479"/>
            <a:ext cx="708917" cy="22603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BEA082DF-D7C2-AEF2-CEAA-CFAF4D6D2C61}"/>
              </a:ext>
            </a:extLst>
          </p:cNvPr>
          <p:cNvGrpSpPr/>
          <p:nvPr/>
        </p:nvGrpSpPr>
        <p:grpSpPr>
          <a:xfrm>
            <a:off x="1513463" y="2952083"/>
            <a:ext cx="4805143" cy="1578820"/>
            <a:chOff x="339048" y="2404153"/>
            <a:chExt cx="5866544" cy="234250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EB5B6CE-A43E-085F-B533-1C6E671E1C95}"/>
                </a:ext>
              </a:extLst>
            </p:cNvPr>
            <p:cNvGrpSpPr/>
            <p:nvPr/>
          </p:nvGrpSpPr>
          <p:grpSpPr>
            <a:xfrm>
              <a:off x="411162" y="2515705"/>
              <a:ext cx="5685595" cy="2084832"/>
              <a:chOff x="410405" y="3077996"/>
              <a:chExt cx="5685595" cy="2084832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E9E3167A-B4C1-921A-3C74-4746430DB502}"/>
                  </a:ext>
                </a:extLst>
              </p:cNvPr>
              <p:cNvGrpSpPr/>
              <p:nvPr/>
            </p:nvGrpSpPr>
            <p:grpSpPr>
              <a:xfrm>
                <a:off x="1342552" y="3077996"/>
                <a:ext cx="4753448" cy="2084832"/>
                <a:chOff x="940216" y="2938272"/>
                <a:chExt cx="5708275" cy="2656796"/>
              </a:xfrm>
            </p:grpSpPr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4374E1B5-1965-BF8F-F5CD-FB43877D8CEC}"/>
                    </a:ext>
                  </a:extLst>
                </p:cNvPr>
                <p:cNvSpPr/>
                <p:nvPr/>
              </p:nvSpPr>
              <p:spPr>
                <a:xfrm>
                  <a:off x="940216" y="2938272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F60DFDD4-CFC8-2F7F-1BFB-A31B90E1376A}"/>
                    </a:ext>
                  </a:extLst>
                </p:cNvPr>
                <p:cNvSpPr/>
                <p:nvPr/>
              </p:nvSpPr>
              <p:spPr>
                <a:xfrm>
                  <a:off x="1650221" y="2938272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7F361B70-4491-15CB-1918-FE8CE866F7B3}"/>
                    </a:ext>
                  </a:extLst>
                </p:cNvPr>
                <p:cNvSpPr/>
                <p:nvPr/>
              </p:nvSpPr>
              <p:spPr>
                <a:xfrm>
                  <a:off x="2360226" y="2938272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B09D7E60-C804-169A-8956-7251E9D30658}"/>
                    </a:ext>
                  </a:extLst>
                </p:cNvPr>
                <p:cNvSpPr/>
                <p:nvPr/>
              </p:nvSpPr>
              <p:spPr>
                <a:xfrm>
                  <a:off x="3070231" y="2938272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245E36CB-E286-A920-9A8B-9EEE43C962D7}"/>
                    </a:ext>
                  </a:extLst>
                </p:cNvPr>
                <p:cNvSpPr/>
                <p:nvPr/>
              </p:nvSpPr>
              <p:spPr>
                <a:xfrm>
                  <a:off x="3780236" y="2938272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A46D19E6-6B80-C86C-379B-61C6EA7F421A}"/>
                    </a:ext>
                  </a:extLst>
                </p:cNvPr>
                <p:cNvSpPr/>
                <p:nvPr/>
              </p:nvSpPr>
              <p:spPr>
                <a:xfrm>
                  <a:off x="4490241" y="2938272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E1E0A47E-9556-CF9F-78BB-74FCC5F4766C}"/>
                    </a:ext>
                  </a:extLst>
                </p:cNvPr>
                <p:cNvSpPr/>
                <p:nvPr/>
              </p:nvSpPr>
              <p:spPr>
                <a:xfrm>
                  <a:off x="5200246" y="2938272"/>
                  <a:ext cx="710005" cy="7315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b="1" dirty="0">
                      <a:solidFill>
                        <a:schemeClr val="tx1"/>
                      </a:solidFill>
                    </a:rPr>
                    <a:t>00</a:t>
                  </a:r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직사각형 17">
                  <a:extLst>
                    <a:ext uri="{FF2B5EF4-FFF2-40B4-BE49-F238E27FC236}">
                      <a16:creationId xmlns:a16="http://schemas.microsoft.com/office/drawing/2014/main" id="{AC371668-ADA7-1B05-AC24-619291851C8D}"/>
                    </a:ext>
                  </a:extLst>
                </p:cNvPr>
                <p:cNvSpPr/>
                <p:nvPr/>
              </p:nvSpPr>
              <p:spPr>
                <a:xfrm>
                  <a:off x="5910251" y="2938272"/>
                  <a:ext cx="710005" cy="7315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b="1" dirty="0">
                      <a:solidFill>
                        <a:schemeClr val="tx1"/>
                      </a:solidFill>
                    </a:rPr>
                    <a:t>01</a:t>
                  </a:r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B936AFDE-4E73-053C-F008-27A7ABF4A7A9}"/>
                    </a:ext>
                  </a:extLst>
                </p:cNvPr>
                <p:cNvSpPr/>
                <p:nvPr/>
              </p:nvSpPr>
              <p:spPr>
                <a:xfrm>
                  <a:off x="959039" y="3900910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C3C08ED6-012E-9D91-6E70-6B146905AF41}"/>
                    </a:ext>
                  </a:extLst>
                </p:cNvPr>
                <p:cNvSpPr/>
                <p:nvPr/>
              </p:nvSpPr>
              <p:spPr>
                <a:xfrm>
                  <a:off x="1669044" y="3900910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0C63B139-E92B-E11F-FEF5-98CCF7305DF2}"/>
                    </a:ext>
                  </a:extLst>
                </p:cNvPr>
                <p:cNvSpPr/>
                <p:nvPr/>
              </p:nvSpPr>
              <p:spPr>
                <a:xfrm>
                  <a:off x="2379049" y="3900910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06F51350-F640-C79F-89ED-CAAF36A8FDDB}"/>
                    </a:ext>
                  </a:extLst>
                </p:cNvPr>
                <p:cNvSpPr/>
                <p:nvPr/>
              </p:nvSpPr>
              <p:spPr>
                <a:xfrm>
                  <a:off x="3089054" y="3900910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F281B061-FA12-2B51-5625-617A33BB97D6}"/>
                    </a:ext>
                  </a:extLst>
                </p:cNvPr>
                <p:cNvSpPr/>
                <p:nvPr/>
              </p:nvSpPr>
              <p:spPr>
                <a:xfrm>
                  <a:off x="3799059" y="3900910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801347DF-E13E-C92B-1C91-0BF10FAD7084}"/>
                    </a:ext>
                  </a:extLst>
                </p:cNvPr>
                <p:cNvSpPr/>
                <p:nvPr/>
              </p:nvSpPr>
              <p:spPr>
                <a:xfrm>
                  <a:off x="4509064" y="3900910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F49917A6-3C84-2AAF-2E24-AD8A54EBC513}"/>
                    </a:ext>
                  </a:extLst>
                </p:cNvPr>
                <p:cNvSpPr/>
                <p:nvPr/>
              </p:nvSpPr>
              <p:spPr>
                <a:xfrm>
                  <a:off x="5219069" y="3900910"/>
                  <a:ext cx="710005" cy="73152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b="1" dirty="0">
                      <a:solidFill>
                        <a:schemeClr val="tx1"/>
                      </a:solidFill>
                    </a:rPr>
                    <a:t>F8</a:t>
                  </a:r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8985AC41-6916-39C8-0EB2-079A917D2F58}"/>
                    </a:ext>
                  </a:extLst>
                </p:cNvPr>
                <p:cNvSpPr/>
                <p:nvPr/>
              </p:nvSpPr>
              <p:spPr>
                <a:xfrm>
                  <a:off x="5929074" y="3900910"/>
                  <a:ext cx="710005" cy="73152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b="1" dirty="0">
                      <a:solidFill>
                        <a:schemeClr val="tx1"/>
                      </a:solidFill>
                    </a:rPr>
                    <a:t>02</a:t>
                  </a:r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87497460-F838-1FCD-5348-C0944DA34A7F}"/>
                    </a:ext>
                  </a:extLst>
                </p:cNvPr>
                <p:cNvSpPr/>
                <p:nvPr/>
              </p:nvSpPr>
              <p:spPr>
                <a:xfrm>
                  <a:off x="968451" y="4863548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A6453515-7F3E-2BBF-E69D-4D89178DDEE4}"/>
                    </a:ext>
                  </a:extLst>
                </p:cNvPr>
                <p:cNvSpPr/>
                <p:nvPr/>
              </p:nvSpPr>
              <p:spPr>
                <a:xfrm>
                  <a:off x="1678456" y="4863548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직사각형 28">
                  <a:extLst>
                    <a:ext uri="{FF2B5EF4-FFF2-40B4-BE49-F238E27FC236}">
                      <a16:creationId xmlns:a16="http://schemas.microsoft.com/office/drawing/2014/main" id="{ADBABADB-03BE-7B63-7F51-569171D073CA}"/>
                    </a:ext>
                  </a:extLst>
                </p:cNvPr>
                <p:cNvSpPr/>
                <p:nvPr/>
              </p:nvSpPr>
              <p:spPr>
                <a:xfrm>
                  <a:off x="2388461" y="4863548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직사각형 29">
                  <a:extLst>
                    <a:ext uri="{FF2B5EF4-FFF2-40B4-BE49-F238E27FC236}">
                      <a16:creationId xmlns:a16="http://schemas.microsoft.com/office/drawing/2014/main" id="{23675C36-813D-375A-39BE-D1576387FDB0}"/>
                    </a:ext>
                  </a:extLst>
                </p:cNvPr>
                <p:cNvSpPr/>
                <p:nvPr/>
              </p:nvSpPr>
              <p:spPr>
                <a:xfrm>
                  <a:off x="3098466" y="4863548"/>
                  <a:ext cx="710005" cy="731520"/>
                </a:xfrm>
                <a:prstGeom prst="rect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9E0AFB71-C6F1-0704-00F2-56336632F040}"/>
                    </a:ext>
                  </a:extLst>
                </p:cNvPr>
                <p:cNvSpPr/>
                <p:nvPr/>
              </p:nvSpPr>
              <p:spPr>
                <a:xfrm>
                  <a:off x="3808471" y="4863548"/>
                  <a:ext cx="710005" cy="7315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b="1" dirty="0">
                      <a:solidFill>
                        <a:schemeClr val="tx1"/>
                      </a:solidFill>
                    </a:rPr>
                    <a:t>00</a:t>
                  </a:r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B3957787-DA5A-1329-94C4-03C49C78658F}"/>
                    </a:ext>
                  </a:extLst>
                </p:cNvPr>
                <p:cNvSpPr/>
                <p:nvPr/>
              </p:nvSpPr>
              <p:spPr>
                <a:xfrm>
                  <a:off x="4518476" y="4863548"/>
                  <a:ext cx="710005" cy="73152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b="1" dirty="0">
                      <a:solidFill>
                        <a:schemeClr val="tx1"/>
                      </a:solidFill>
                    </a:rPr>
                    <a:t>01</a:t>
                  </a:r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직사각형 32">
                  <a:extLst>
                    <a:ext uri="{FF2B5EF4-FFF2-40B4-BE49-F238E27FC236}">
                      <a16:creationId xmlns:a16="http://schemas.microsoft.com/office/drawing/2014/main" id="{863847A2-F6D0-8E4A-3946-ABF47065BDAD}"/>
                    </a:ext>
                  </a:extLst>
                </p:cNvPr>
                <p:cNvSpPr/>
                <p:nvPr/>
              </p:nvSpPr>
              <p:spPr>
                <a:xfrm>
                  <a:off x="5228481" y="4863548"/>
                  <a:ext cx="710005" cy="73152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b="1" dirty="0">
                      <a:solidFill>
                        <a:schemeClr val="tx1"/>
                      </a:solidFill>
                    </a:rPr>
                    <a:t>F8</a:t>
                  </a:r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직사각형 33">
                  <a:extLst>
                    <a:ext uri="{FF2B5EF4-FFF2-40B4-BE49-F238E27FC236}">
                      <a16:creationId xmlns:a16="http://schemas.microsoft.com/office/drawing/2014/main" id="{F131C907-F991-9069-F18C-4BFE0951FAD4}"/>
                    </a:ext>
                  </a:extLst>
                </p:cNvPr>
                <p:cNvSpPr/>
                <p:nvPr/>
              </p:nvSpPr>
              <p:spPr>
                <a:xfrm>
                  <a:off x="5938486" y="4863548"/>
                  <a:ext cx="710005" cy="73152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ore-KR" b="1" dirty="0">
                      <a:solidFill>
                        <a:schemeClr val="tx1"/>
                      </a:solidFill>
                    </a:rPr>
                    <a:t>02</a:t>
                  </a:r>
                  <a:endParaRPr kumimoji="1" lang="ko-Kore-KR" altLang="en-US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D0BCD58-1352-892D-70DC-0080DF57199A}"/>
                  </a:ext>
                </a:extLst>
              </p:cNvPr>
              <p:cNvSpPr txBox="1"/>
              <p:nvPr/>
            </p:nvSpPr>
            <p:spPr>
              <a:xfrm>
                <a:off x="410405" y="3180348"/>
                <a:ext cx="7104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dirty="0"/>
                  <a:t>MOV</a:t>
                </a:r>
                <a:endParaRPr kumimoji="1" lang="ko-Kore-KR" altLang="en-US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B652104-E5BB-985F-C9B9-5284AE3B107D}"/>
                  </a:ext>
                </a:extLst>
              </p:cNvPr>
              <p:cNvSpPr txBox="1"/>
              <p:nvPr/>
            </p:nvSpPr>
            <p:spPr>
              <a:xfrm>
                <a:off x="410405" y="3942019"/>
                <a:ext cx="7104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dirty="0"/>
                  <a:t>MOV</a:t>
                </a:r>
                <a:endParaRPr kumimoji="1" lang="ko-Kore-KR" altLang="en-US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AB9BB86-ADC8-3752-5211-F8B562357028}"/>
                  </a:ext>
                </a:extLst>
              </p:cNvPr>
              <p:cNvSpPr txBox="1"/>
              <p:nvPr/>
            </p:nvSpPr>
            <p:spPr>
              <a:xfrm>
                <a:off x="410405" y="4703690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dirty="0"/>
                  <a:t>ORR</a:t>
                </a:r>
                <a:endParaRPr kumimoji="1" lang="ko-Kore-KR" altLang="en-US" dirty="0"/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77DC168-D085-659E-3B4B-3F2F7C135AF3}"/>
                </a:ext>
              </a:extLst>
            </p:cNvPr>
            <p:cNvSpPr/>
            <p:nvPr/>
          </p:nvSpPr>
          <p:spPr>
            <a:xfrm>
              <a:off x="339048" y="2404153"/>
              <a:ext cx="5866544" cy="2342508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id="{D7F42DE1-9509-070B-7F01-3436B2A1F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8392" y="338818"/>
            <a:ext cx="3198192" cy="114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835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54CC5F6A-1A64-5C4F-842B-F731AECCBAC4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411163" y="1152525"/>
                <a:ext cx="7551309" cy="5497728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en-US" altLang="ko-Kore-KR" sz="2400" dirty="0"/>
                  <a:t>Finite field</a:t>
                </a:r>
                <a:r>
                  <a:rPr kumimoji="1" lang="ko-KR" altLang="en-US" sz="2400" dirty="0"/>
                  <a:t> 요소에 대한 </a:t>
                </a:r>
                <a:r>
                  <a:rPr kumimoji="1" lang="en-US" altLang="ko-KR" sz="2400" dirty="0"/>
                  <a:t>standard representative </a:t>
                </a:r>
                <a14:m>
                  <m:oMath xmlns:m="http://schemas.openxmlformats.org/officeDocument/2006/math">
                    <m:r>
                      <a:rPr kumimoji="1" lang="en-US" altLang="ko-KR" sz="2400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kumimoji="1" lang="ko-KR" altLang="en-US" sz="2400" dirty="0"/>
                  <a:t>을 위한 </a:t>
                </a:r>
                <a:r>
                  <a:rPr kumimoji="1" lang="en-US" altLang="ko-KR" sz="2400" b="1" dirty="0"/>
                  <a:t>freeze</a:t>
                </a:r>
                <a:r>
                  <a:rPr kumimoji="1" lang="ko-KR" altLang="en-US" sz="2400" b="1" dirty="0"/>
                  <a:t> 연산 구현</a:t>
                </a:r>
                <a:endParaRPr kumimoji="1" lang="en-US" altLang="ko-KR" sz="2400" b="1" dirty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sz="2400" dirty="0"/>
                  <a:t>Reduce </a:t>
                </a:r>
                <a:r>
                  <a:rPr kumimoji="1" lang="ko-KR" altLang="en-US" sz="2400" dirty="0"/>
                  <a:t>연산과 유사하게 </a:t>
                </a:r>
                <a:r>
                  <a:rPr kumimoji="1" lang="en-US" altLang="ko-KR" sz="2400" dirty="0"/>
                  <a:t>freeze</a:t>
                </a:r>
                <a:r>
                  <a:rPr kumimoji="1" lang="ko-KR" altLang="en-US" sz="2400" dirty="0"/>
                  <a:t> 모듈을  </a:t>
                </a:r>
                <a:r>
                  <a:rPr kumimoji="1" lang="en-US" altLang="ko-KR" sz="2400" dirty="0"/>
                  <a:t>MUL, ASR, SUB, ADD, MVN</a:t>
                </a:r>
                <a:r>
                  <a:rPr kumimoji="1" lang="ko-KR" altLang="en-US" sz="2400" dirty="0"/>
                  <a:t>의 명령어로 효율적으로 구현</a:t>
                </a:r>
                <a:endParaRPr kumimoji="1" lang="en-US" altLang="ko-KR" sz="2400" dirty="0"/>
              </a:p>
              <a:p>
                <a:pPr>
                  <a:lnSpc>
                    <a:spcPct val="150000"/>
                  </a:lnSpc>
                </a:pPr>
                <a:endParaRPr kumimoji="1" lang="en-US" altLang="ko-KR" sz="2400" dirty="0"/>
              </a:p>
              <a:p>
                <a:pPr>
                  <a:lnSpc>
                    <a:spcPct val="150000"/>
                  </a:lnSpc>
                </a:pPr>
                <a:endParaRPr kumimoji="1" lang="en-US" altLang="ko-Kore-KR" sz="2400" b="1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54CC5F6A-1A64-5C4F-842B-F731AECCBA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411163" y="1152525"/>
                <a:ext cx="7551309" cy="5497728"/>
              </a:xfrm>
              <a:blipFill>
                <a:blip r:embed="rId2"/>
                <a:stretch>
                  <a:fillRect l="-1176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제목 1">
            <a:extLst>
              <a:ext uri="{FF2B5EF4-FFF2-40B4-BE49-F238E27FC236}">
                <a16:creationId xmlns:a16="http://schemas.microsoft.com/office/drawing/2014/main" id="{73F219CC-32AD-044F-84AE-0B176F85A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제안 기법</a:t>
            </a:r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A0A47B-DFF4-CF76-596F-996FA0CE3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7690" y="1152525"/>
            <a:ext cx="3492390" cy="494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44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제안 기법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latin typeface="+mn-ea"/>
              </a:rPr>
              <a:t>AES</a:t>
            </a:r>
            <a:r>
              <a:rPr lang="ko-KR" altLang="en-US" b="1" dirty="0">
                <a:latin typeface="+mn-ea"/>
              </a:rPr>
              <a:t> 암호화 구현</a:t>
            </a:r>
            <a:endParaRPr lang="en-US" altLang="ko-KR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n-ea"/>
              </a:rPr>
              <a:t>ARM</a:t>
            </a:r>
            <a:r>
              <a:rPr lang="ko-KR" altLang="en-US" dirty="0">
                <a:latin typeface="+mn-ea"/>
              </a:rPr>
              <a:t>에서는 </a:t>
            </a:r>
            <a:r>
              <a:rPr lang="en-US" altLang="ko-KR" dirty="0">
                <a:latin typeface="+mn-ea"/>
              </a:rPr>
              <a:t>AES </a:t>
            </a:r>
            <a:r>
              <a:rPr lang="ko-KR" altLang="en-US" dirty="0">
                <a:latin typeface="+mn-ea"/>
              </a:rPr>
              <a:t>가속기 명령어 지원</a:t>
            </a:r>
            <a:endParaRPr lang="en-US" altLang="ko-KR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n-ea"/>
              </a:rPr>
              <a:t>HAETAE</a:t>
            </a:r>
            <a:r>
              <a:rPr lang="ko-KR" altLang="en-US" dirty="0">
                <a:latin typeface="+mn-ea"/>
              </a:rPr>
              <a:t>의 난수 생성 프로세서에서 사용</a:t>
            </a:r>
            <a:endParaRPr lang="en-US" altLang="ko-KR" b="1" dirty="0">
              <a:solidFill>
                <a:srgbClr val="2E75B6"/>
              </a:solidFill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b="1" dirty="0">
                <a:solidFill>
                  <a:srgbClr val="FF0000"/>
                </a:solidFill>
                <a:latin typeface="+mn-ea"/>
              </a:rPr>
              <a:t>→ </a:t>
            </a:r>
            <a:r>
              <a:rPr lang="en-US" altLang="ko-KR" b="1" dirty="0">
                <a:solidFill>
                  <a:srgbClr val="FF0000"/>
                </a:solidFill>
                <a:latin typeface="+mn-ea"/>
              </a:rPr>
              <a:t>ARMv8</a:t>
            </a:r>
            <a:r>
              <a:rPr lang="ko-KR" altLang="en-US" b="1" dirty="0">
                <a:solidFill>
                  <a:srgbClr val="FF0000"/>
                </a:solidFill>
                <a:latin typeface="+mn-ea"/>
              </a:rPr>
              <a:t>에서 지원하는 </a:t>
            </a:r>
            <a:r>
              <a:rPr lang="en-US" altLang="ko-KR" b="1" dirty="0">
                <a:solidFill>
                  <a:srgbClr val="FF0000"/>
                </a:solidFill>
                <a:latin typeface="+mn-ea"/>
              </a:rPr>
              <a:t>AES</a:t>
            </a:r>
            <a:r>
              <a:rPr lang="ko-KR" altLang="en-US" b="1" dirty="0">
                <a:solidFill>
                  <a:srgbClr val="FF0000"/>
                </a:solidFill>
                <a:latin typeface="+mn-ea"/>
              </a:rPr>
              <a:t> 암호화 명령어를 활용하여 </a:t>
            </a:r>
            <a:r>
              <a:rPr lang="en-US" altLang="ko-KR" b="1" dirty="0">
                <a:solidFill>
                  <a:srgbClr val="FF0000"/>
                </a:solidFill>
                <a:latin typeface="+mn-ea"/>
              </a:rPr>
              <a:t>AES</a:t>
            </a:r>
            <a:r>
              <a:rPr lang="ko-KR" altLang="en-US" b="1" dirty="0">
                <a:solidFill>
                  <a:srgbClr val="FF0000"/>
                </a:solidFill>
                <a:latin typeface="+mn-ea"/>
              </a:rPr>
              <a:t> 암호화 고속화 </a:t>
            </a:r>
            <a:endParaRPr lang="en-US" altLang="ko-KR" b="1" dirty="0">
              <a:solidFill>
                <a:srgbClr val="FF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ko-KR" altLang="en-US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224F352-90B1-546D-EA65-F73AC8952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1594" y="4837854"/>
            <a:ext cx="4168811" cy="173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730278"/>
      </p:ext>
    </p:extLst>
  </p:cSld>
  <p:clrMapOvr>
    <a:masterClrMapping/>
  </p:clrMapOvr>
</p:sld>
</file>

<file path=ppt/theme/theme1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CLEAN]_CryptoCraft Lab PPT 양식" id="{E712E38C-1C04-504C-B5D5-8F368DAED54C}" vid="{E15818DC-538F-214A-8100-A2D2BA8DAB2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CryptoCraft 테마</Template>
  <TotalTime>385</TotalTime>
  <Words>792</Words>
  <Application>Microsoft Macintosh PowerPoint</Application>
  <PresentationFormat>와이드스크린</PresentationFormat>
  <Paragraphs>210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Cambria Math</vt:lpstr>
      <vt:lpstr>제목 테마</vt:lpstr>
      <vt:lpstr>ARMv8 상에서 HAETAE v1.0 구현 </vt:lpstr>
      <vt:lpstr>KpqC 공모전</vt:lpstr>
      <vt:lpstr>KpqC 공모전</vt:lpstr>
      <vt:lpstr>HAETAE</vt:lpstr>
      <vt:lpstr>ARMv8프로세서</vt:lpstr>
      <vt:lpstr>제안 기법</vt:lpstr>
      <vt:lpstr>제안 기법</vt:lpstr>
      <vt:lpstr>제안 기법</vt:lpstr>
      <vt:lpstr>제안 기법</vt:lpstr>
      <vt:lpstr>성능평가</vt:lpstr>
      <vt:lpstr>향후 진행 계획</vt:lpstr>
      <vt:lpstr>성능 측정 문제...</vt:lpstr>
      <vt:lpstr>성능 측정 문제...</vt:lpstr>
      <vt:lpstr>성능 측정 문제...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심민주</dc:creator>
  <cp:keywords/>
  <dc:description/>
  <cp:lastModifiedBy>심민주</cp:lastModifiedBy>
  <cp:revision>3</cp:revision>
  <dcterms:created xsi:type="dcterms:W3CDTF">2024-03-13T05:29:43Z</dcterms:created>
  <dcterms:modified xsi:type="dcterms:W3CDTF">2024-03-24T12:52:56Z</dcterms:modified>
  <cp:category/>
</cp:coreProperties>
</file>

<file path=docProps/thumbnail.jpeg>
</file>